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</p:sldMasterIdLst>
  <p:notesMasterIdLst>
    <p:notesMasterId r:id="rId71"/>
  </p:notesMasterIdLst>
  <p:handoutMasterIdLst>
    <p:handoutMasterId r:id="rId72"/>
  </p:handoutMasterIdLst>
  <p:sldIdLst>
    <p:sldId id="256" r:id="rId5"/>
    <p:sldId id="460" r:id="rId6"/>
    <p:sldId id="465" r:id="rId7"/>
    <p:sldId id="472" r:id="rId8"/>
    <p:sldId id="467" r:id="rId9"/>
    <p:sldId id="468" r:id="rId10"/>
    <p:sldId id="469" r:id="rId11"/>
    <p:sldId id="471" r:id="rId12"/>
    <p:sldId id="473" r:id="rId13"/>
    <p:sldId id="474" r:id="rId14"/>
    <p:sldId id="475" r:id="rId15"/>
    <p:sldId id="476" r:id="rId16"/>
    <p:sldId id="477" r:id="rId17"/>
    <p:sldId id="478" r:id="rId18"/>
    <p:sldId id="479" r:id="rId19"/>
    <p:sldId id="480" r:id="rId20"/>
    <p:sldId id="481" r:id="rId21"/>
    <p:sldId id="482" r:id="rId22"/>
    <p:sldId id="483" r:id="rId23"/>
    <p:sldId id="484" r:id="rId24"/>
    <p:sldId id="485" r:id="rId25"/>
    <p:sldId id="486" r:id="rId26"/>
    <p:sldId id="487" r:id="rId27"/>
    <p:sldId id="491" r:id="rId28"/>
    <p:sldId id="489" r:id="rId29"/>
    <p:sldId id="490" r:id="rId30"/>
    <p:sldId id="488" r:id="rId31"/>
    <p:sldId id="492" r:id="rId32"/>
    <p:sldId id="493" r:id="rId33"/>
    <p:sldId id="494" r:id="rId34"/>
    <p:sldId id="495" r:id="rId35"/>
    <p:sldId id="496" r:id="rId36"/>
    <p:sldId id="497" r:id="rId37"/>
    <p:sldId id="498" r:id="rId38"/>
    <p:sldId id="499" r:id="rId39"/>
    <p:sldId id="500" r:id="rId40"/>
    <p:sldId id="501" r:id="rId41"/>
    <p:sldId id="502" r:id="rId42"/>
    <p:sldId id="503" r:id="rId43"/>
    <p:sldId id="504" r:id="rId44"/>
    <p:sldId id="505" r:id="rId45"/>
    <p:sldId id="506" r:id="rId46"/>
    <p:sldId id="507" r:id="rId47"/>
    <p:sldId id="508" r:id="rId48"/>
    <p:sldId id="509" r:id="rId49"/>
    <p:sldId id="510" r:id="rId50"/>
    <p:sldId id="511" r:id="rId51"/>
    <p:sldId id="512" r:id="rId52"/>
    <p:sldId id="513" r:id="rId53"/>
    <p:sldId id="514" r:id="rId54"/>
    <p:sldId id="515" r:id="rId55"/>
    <p:sldId id="516" r:id="rId56"/>
    <p:sldId id="517" r:id="rId57"/>
    <p:sldId id="518" r:id="rId58"/>
    <p:sldId id="519" r:id="rId59"/>
    <p:sldId id="520" r:id="rId60"/>
    <p:sldId id="521" r:id="rId61"/>
    <p:sldId id="522" r:id="rId62"/>
    <p:sldId id="523" r:id="rId63"/>
    <p:sldId id="524" r:id="rId64"/>
    <p:sldId id="525" r:id="rId65"/>
    <p:sldId id="526" r:id="rId66"/>
    <p:sldId id="527" r:id="rId67"/>
    <p:sldId id="528" r:id="rId68"/>
    <p:sldId id="529" r:id="rId69"/>
    <p:sldId id="530" r:id="rId70"/>
  </p:sldIdLst>
  <p:sldSz cx="9144000" cy="6858000" type="screen4x3"/>
  <p:notesSz cx="9928225" cy="6797675"/>
  <p:custDataLst>
    <p:tags r:id="rId73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FC9A"/>
    <a:srgbClr val="A7C4FF"/>
    <a:srgbClr val="6699FF"/>
    <a:srgbClr val="F53939"/>
    <a:srgbClr val="B212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59" autoAdjust="0"/>
    <p:restoredTop sz="90033" autoAdjust="0"/>
  </p:normalViewPr>
  <p:slideViewPr>
    <p:cSldViewPr>
      <p:cViewPr varScale="1">
        <p:scale>
          <a:sx n="71" d="100"/>
          <a:sy n="71" d="100"/>
        </p:scale>
        <p:origin x="151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5403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presProps" Target="presProp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theme" Target="theme/theme1.xml"/><Relationship Id="rId7" Type="http://schemas.openxmlformats.org/officeDocument/2006/relationships/slide" Target="slides/slide3.xml"/><Relationship Id="rId71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2594" y="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05C127-53EC-4625-8674-123C41A42ABE}" type="datetimeFigureOut">
              <a:rPr lang="en-GB" smtClean="0"/>
              <a:pPr/>
              <a:t>01/01/2018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699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594" y="6456699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7700F7-D8A8-45F0-BED4-A73ECE48174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63322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3699" y="0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D4DA8F5-F804-4FB2-8A6B-A884CF09C514}" type="datetimeFigureOut">
              <a:rPr lang="en-US"/>
              <a:pPr>
                <a:defRPr/>
              </a:pPr>
              <a:t>1/1/2018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824" y="3228896"/>
            <a:ext cx="7942580" cy="3058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6612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3699" y="6456612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6C00DB4-E585-43D3-9A29-E1C42556C76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23264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0FBC8F-7200-45DD-A4E3-40F9EE471788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39664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82250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02382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09073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77834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79654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2329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06444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9243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60145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7351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19047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15472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67721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11541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22387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56723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73025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37643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56327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557042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73260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05859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217560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050224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238488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504525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883085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688109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927040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386780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47482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35592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31240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788758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688777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23528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923844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865887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193646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642916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919497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330213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36293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49514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101369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430200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380949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702511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707872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948977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616975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780438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655024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17110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22665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886219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723447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3967537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92838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3056136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572323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7809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54636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42389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0505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30.xml"/><Relationship Id="rId4" Type="http://schemas.openxmlformats.org/officeDocument/2006/relationships/slide" Target="../slides/slide2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rookeWest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214290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871566" y="5515444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 b="1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O1 1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5495" y="44624"/>
            <a:ext cx="7688661" cy="695132"/>
          </a:xfrm>
        </p:spPr>
        <p:txBody>
          <a:bodyPr rtlCol="0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Round Same Side Corner Rectangle 3">
            <a:hlinkClick r:id="rId2" action="ppaction://hlinksldjump"/>
          </p:cNvPr>
          <p:cNvSpPr/>
          <p:nvPr/>
        </p:nvSpPr>
        <p:spPr>
          <a:xfrm>
            <a:off x="214292" y="692696"/>
            <a:ext cx="1632912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2.1 – Mixtures</a:t>
            </a:r>
            <a:r>
              <a:rPr lang="en-GB" sz="96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&amp; Solutions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 Same Side Corner Rectangle 6">
            <a:hlinkClick r:id="rId3" action="ppaction://hlinksldjump"/>
          </p:cNvPr>
          <p:cNvSpPr/>
          <p:nvPr/>
        </p:nvSpPr>
        <p:spPr>
          <a:xfrm>
            <a:off x="1890103" y="692696"/>
            <a:ext cx="1368088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2.2 – Pure Substances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 Same Side Corner Rectangle 10">
            <a:hlinkClick r:id="rId4" action="ppaction://hlinksldjump"/>
          </p:cNvPr>
          <p:cNvSpPr/>
          <p:nvPr/>
        </p:nvSpPr>
        <p:spPr>
          <a:xfrm>
            <a:off x="3301090" y="692696"/>
            <a:ext cx="987118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2.3 – Methods 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 Same Side Corner Rectangle 8">
            <a:hlinkClick r:id="rId5" action="ppaction://hlinksldjump"/>
          </p:cNvPr>
          <p:cNvSpPr/>
          <p:nvPr userDrawn="1"/>
        </p:nvSpPr>
        <p:spPr>
          <a:xfrm>
            <a:off x="4331107" y="692696"/>
            <a:ext cx="966997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2.4 – Methods</a:t>
            </a:r>
            <a:r>
              <a:rPr lang="en-GB" sz="96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 Same Side Corner Rectangle 9">
            <a:hlinkClick r:id="rId6" action="ppaction://hlinksldjump"/>
          </p:cNvPr>
          <p:cNvSpPr/>
          <p:nvPr userDrawn="1"/>
        </p:nvSpPr>
        <p:spPr>
          <a:xfrm>
            <a:off x="5341003" y="692696"/>
            <a:ext cx="1353140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2.5 - Chromatography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ontent Placeholder 1"/>
          <p:cNvSpPr txBox="1">
            <a:spLocks/>
          </p:cNvSpPr>
          <p:nvPr/>
        </p:nvSpPr>
        <p:spPr>
          <a:xfrm>
            <a:off x="187081" y="1049886"/>
            <a:ext cx="8715375" cy="5619474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>
            <a:noAutofit/>
          </a:bodyPr>
          <a:lstStyle/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</a:b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</a:b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-13648" y="5937012"/>
            <a:ext cx="3203848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1" y="5924550"/>
            <a:ext cx="2339752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949279"/>
            <a:ext cx="1913746" cy="922841"/>
          </a:xfrm>
          <a:prstGeom prst="rtTriangle">
            <a:avLst/>
          </a:prstGeom>
          <a:blipFill>
            <a:blip r:embed="rId4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5" name="Straight Connector 14"/>
          <p:cNvCxnSpPr>
            <a:stCxn id="14" idx="0"/>
            <a:endCxn id="14" idx="4"/>
          </p:cNvCxnSpPr>
          <p:nvPr/>
        </p:nvCxnSpPr>
        <p:spPr>
          <a:xfrm rot="16200000" flipH="1">
            <a:off x="489410" y="5453826"/>
            <a:ext cx="922841" cy="1913746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857256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000108"/>
            <a:ext cx="8229600" cy="4929222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11" r:id="rId2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4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Calibri" pitchFamily="34" charset="0"/>
          <a:ea typeface="+mj-ea"/>
          <a:cs typeface="Calibri" pitchFamily="34" charset="0"/>
        </a:defRPr>
      </a:lvl1pPr>
      <a:extLst/>
    </p:titleStyle>
    <p:bodyStyle>
      <a:lvl1pPr marL="365760" indent="-256032" algn="l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621792" indent="-228600" algn="l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2pPr>
      <a:lvl3pPr marL="859536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3pPr>
      <a:lvl4pPr marL="1143000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4pPr>
      <a:lvl5pPr marL="1371600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53.xml"/><Relationship Id="rId4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53.xml"/><Relationship Id="rId4" Type="http://schemas.openxmlformats.org/officeDocument/2006/relationships/image" Target="../media/image8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slide" Target="slide56.xml"/><Relationship Id="rId4" Type="http://schemas.openxmlformats.org/officeDocument/2006/relationships/image" Target="../media/image11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56.xm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0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0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0.xml"/><Relationship Id="rId4" Type="http://schemas.openxmlformats.org/officeDocument/2006/relationships/image" Target="../media/image24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60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2.xml"/><Relationship Id="rId4" Type="http://schemas.openxmlformats.org/officeDocument/2006/relationships/hyperlink" Target="Unit%2002/2.4%20-%20How%20to%20Set-up%20and%20Perform%20a%20Simple%20Distillation.mp4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Unit%2002/2.4%20-%20Fractional%20Distillation.mp4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2.xml"/><Relationship Id="rId4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Unit%2002/2.4%20-%20Fractional%20Distillation.mp4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2.xml"/><Relationship Id="rId4" Type="http://schemas.openxmlformats.org/officeDocument/2006/relationships/image" Target="../media/image27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Unit%2002/2.5%20-%20Paper%20Chromatography.mp4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5.xml"/><Relationship Id="rId4" Type="http://schemas.openxmlformats.org/officeDocument/2006/relationships/image" Target="../media/image3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5.xml"/><Relationship Id="rId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5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hyperlink" Target="Unit%2002/2.5%20-%20Paper%20Chromatography.mp4" TargetMode="External"/><Relationship Id="rId5" Type="http://schemas.openxmlformats.org/officeDocument/2006/relationships/image" Target="../media/image41.png"/><Relationship Id="rId4" Type="http://schemas.openxmlformats.org/officeDocument/2006/relationships/notesSlide" Target="../notesSlides/notesSlide41.xml"/><Relationship Id="rId9" Type="http://schemas.openxmlformats.org/officeDocument/2006/relationships/slide" Target="slide6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65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5.xml"/><Relationship Id="rId4" Type="http://schemas.openxmlformats.org/officeDocument/2006/relationships/image" Target="../media/image46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65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Unit%2002/2%20-%20End%20of%20Unit%20Questions.docx" TargetMode="Externa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5" Type="http://schemas.openxmlformats.org/officeDocument/2006/relationships/hyperlink" Target="Unit%2002/2%20-%20End%20of%20Unit%20Questions.docx" TargetMode="External"/><Relationship Id="rId4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Unit%2002/2%20-%20End%20of%20Unit%20Questions.docx" TargetMode="Externa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4" Type="http://schemas.openxmlformats.org/officeDocument/2006/relationships/hyperlink" Target="Unit%2002/2%20-%20End%20of%20Unit%20Questions.docx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4" Type="http://schemas.openxmlformats.org/officeDocument/2006/relationships/hyperlink" Target="Unit%2002/2%20-%20End%20of%20Unit%20Questions.docx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Unit%2002/2-%20Workbook%20Questions.pdf" TargetMode="Externa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4" Type="http://schemas.openxmlformats.org/officeDocument/2006/relationships/hyperlink" Target="Unit%2002/2-%20Workbook%20Questions.pdf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4" Type="http://schemas.openxmlformats.org/officeDocument/2006/relationships/hyperlink" Target="Unit%2002/2-%20Workbook%20Questions.pdf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Unit%2002/2-%20Workbook%20Questions.pdf" TargetMode="Externa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Unit%2002/2-%20Workbook%20Questions.pdf" TargetMode="Externa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Unit%2002/2-%20Workbook%20Questions.pdf" TargetMode="External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Unit%2002/2-%20Workbook%20Questions.pdf" TargetMode="External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4" Type="http://schemas.openxmlformats.org/officeDocument/2006/relationships/hyperlink" Target="Unit%2002/2-%20Workbook%20Questions.pdf" TargetMode="Externa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Unit%2002/2-%20Workbook%20Questions.pdf" TargetMode="External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4" Type="http://schemas.openxmlformats.org/officeDocument/2006/relationships/hyperlink" Target="Unit%2002/2-%20Workbook%20Questions.pdf" TargetMode="Externa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Unit%2002/2-%20Workbook%20Questions.pdf" TargetMode="External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Relationship Id="rId4" Type="http://schemas.openxmlformats.org/officeDocument/2006/relationships/hyperlink" Target="Unit%2002/2-%20Workbook%20Questions.pdf" TargetMode="Externa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Relationship Id="rId4" Type="http://schemas.openxmlformats.org/officeDocument/2006/relationships/hyperlink" Target="Unit%2002/2-%20Workbook%20Questions.pdf" TargetMode="Externa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Unit%2002/2-%20Workbook%20Questions.pdf" TargetMode="External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5826276"/>
            <a:ext cx="8784976" cy="771076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54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</a:t>
            </a:r>
            <a:r>
              <a:rPr lang="en-US" sz="5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2: Separating Substances</a:t>
            </a:r>
            <a:endParaRPr lang="en-GB" sz="40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260648"/>
            <a:ext cx="8640960" cy="170843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1547664" y="332656"/>
            <a:ext cx="70567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Cambridge Chemistry - iGCSE</a:t>
            </a:r>
            <a:endParaRPr lang="en-GB" sz="3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en-GB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2017-19</a:t>
            </a:r>
            <a:endParaRPr lang="en-GB" sz="36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en-GB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Year 09-10</a:t>
            </a:r>
            <a:endParaRPr lang="en-GB" sz="3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60032" y="2114171"/>
            <a:ext cx="4032448" cy="3036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Assessment 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/>
              <a:t>Relationship between assessment objectives and components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The approximate weightings allocated to each of the assessment objectives are </a:t>
            </a:r>
            <a:r>
              <a:rPr lang="en-US" dirty="0" err="1"/>
              <a:t>summarised</a:t>
            </a:r>
            <a:r>
              <a:rPr lang="en-US" dirty="0"/>
              <a:t> in the </a:t>
            </a:r>
            <a:r>
              <a:rPr lang="en-US" dirty="0" smtClean="0"/>
              <a:t>table below</a:t>
            </a:r>
            <a:r>
              <a:rPr lang="en-US" dirty="0"/>
              <a:t>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141110"/>
              </p:ext>
            </p:extLst>
          </p:nvPr>
        </p:nvGraphicFramePr>
        <p:xfrm>
          <a:off x="323526" y="2064924"/>
          <a:ext cx="8424935" cy="43884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330"/>
                <a:gridCol w="1224136"/>
                <a:gridCol w="1368152"/>
                <a:gridCol w="1008112"/>
                <a:gridCol w="1872205"/>
              </a:tblGrid>
              <a:tr h="1072723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Assessment objective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and 2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 and 4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 and 6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Weighting of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 in overall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qualification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Knowledge with understanding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072723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AO2: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Handling information and problem solving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AO3: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Experimental skills and investigations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Weighting of paper in overall qualification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02658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2.1 – Mixtures and Solutions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251520" y="1124744"/>
            <a:ext cx="849694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buClr>
                <a:srgbClr val="0070C0"/>
              </a:buClr>
            </a:pPr>
            <a:r>
              <a:rPr lang="en-US" b="1" dirty="0"/>
              <a:t>Mixtures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A mixture contains more than one substance. The substances are </a:t>
            </a:r>
            <a:r>
              <a:rPr lang="en-US" dirty="0" smtClean="0"/>
              <a:t>just mixed </a:t>
            </a:r>
            <a:r>
              <a:rPr lang="en-US" dirty="0"/>
              <a:t>together, and not chemically combined. For example:</a:t>
            </a:r>
          </a:p>
          <a:p>
            <a:pPr marL="711200" indent="-3556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air </a:t>
            </a:r>
            <a:r>
              <a:rPr lang="en-US" dirty="0"/>
              <a:t>is a mixture of nitrogen, oxygen, and small amounts of other gases</a:t>
            </a:r>
          </a:p>
          <a:p>
            <a:pPr marL="711200" indent="-3556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shampoo </a:t>
            </a:r>
            <a:r>
              <a:rPr lang="en-US" dirty="0"/>
              <a:t>is a mixture of several chemicals and water.</a:t>
            </a:r>
          </a:p>
          <a:p>
            <a:pPr>
              <a:buClr>
                <a:srgbClr val="0070C0"/>
              </a:buClr>
            </a:pPr>
            <a:r>
              <a:rPr lang="en-US" b="1" dirty="0"/>
              <a:t>Solutions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When you mix sugar with water, the sugar seems to disappear. That </a:t>
            </a:r>
            <a:r>
              <a:rPr lang="en-US" dirty="0" smtClean="0"/>
              <a:t>is because </a:t>
            </a:r>
            <a:r>
              <a:rPr lang="en-US" dirty="0"/>
              <a:t>its particles spread all through the water particles, like this</a:t>
            </a:r>
            <a:r>
              <a:rPr lang="en-US" dirty="0" smtClean="0"/>
              <a:t>: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05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>
              <a:buClr>
                <a:srgbClr val="0070C0"/>
              </a:buClr>
            </a:pPr>
            <a:endParaRPr lang="en-US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The sugar has </a:t>
            </a:r>
            <a:r>
              <a:rPr lang="en-US" b="1" dirty="0">
                <a:solidFill>
                  <a:srgbClr val="FF0000"/>
                </a:solidFill>
              </a:rPr>
              <a:t>dissolved</a:t>
            </a:r>
            <a:r>
              <a:rPr lang="en-US" dirty="0"/>
              <a:t> in the water, giving a mixture called a </a:t>
            </a:r>
            <a:r>
              <a:rPr lang="en-US" b="1" dirty="0" smtClean="0">
                <a:solidFill>
                  <a:srgbClr val="FF0000"/>
                </a:solidFill>
              </a:rPr>
              <a:t>solution</a:t>
            </a:r>
            <a:r>
              <a:rPr lang="en-US" dirty="0" smtClean="0"/>
              <a:t>. Sugar </a:t>
            </a:r>
            <a:r>
              <a:rPr lang="en-US" dirty="0"/>
              <a:t>is the solute, and water is the </a:t>
            </a:r>
            <a:r>
              <a:rPr lang="en-US" b="1" dirty="0">
                <a:solidFill>
                  <a:srgbClr val="FF0000"/>
                </a:solidFill>
              </a:rPr>
              <a:t>solvent</a:t>
            </a:r>
            <a:r>
              <a:rPr lang="en-US" dirty="0"/>
              <a:t>:</a:t>
            </a:r>
          </a:p>
          <a:p>
            <a:pPr algn="ctr">
              <a:buClr>
                <a:srgbClr val="0070C0"/>
              </a:buClr>
            </a:pPr>
            <a:r>
              <a:rPr lang="en-US" b="1" dirty="0">
                <a:solidFill>
                  <a:srgbClr val="FF0000"/>
                </a:solidFill>
              </a:rPr>
              <a:t>solute </a:t>
            </a:r>
            <a:r>
              <a:rPr lang="en-US" b="1" dirty="0" smtClean="0">
                <a:solidFill>
                  <a:srgbClr val="FF0000"/>
                </a:solidFill>
              </a:rPr>
              <a:t>+ </a:t>
            </a:r>
            <a:r>
              <a:rPr lang="en-US" b="1" dirty="0">
                <a:solidFill>
                  <a:srgbClr val="FF0000"/>
                </a:solidFill>
              </a:rPr>
              <a:t>solvent </a:t>
            </a:r>
            <a:r>
              <a:rPr lang="en-US" b="1" dirty="0" smtClean="0">
                <a:solidFill>
                  <a:srgbClr val="FF0000"/>
                </a:solidFill>
              </a:rPr>
              <a:t>= </a:t>
            </a:r>
            <a:r>
              <a:rPr lang="en-US" b="1" dirty="0">
                <a:solidFill>
                  <a:srgbClr val="FF0000"/>
                </a:solidFill>
              </a:rPr>
              <a:t>solution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You can’t get the sugar out again by filtering.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429000"/>
            <a:ext cx="7324572" cy="1872208"/>
          </a:xfrm>
          <a:prstGeom prst="rect">
            <a:avLst/>
          </a:prstGeom>
        </p:spPr>
      </p:pic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37040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8172400" y="576635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9258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2.1 – Mixtures and Solutions</a:t>
            </a:r>
            <a:endParaRPr lang="en-GB" b="1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44821"/>
            <a:ext cx="3313373" cy="324875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19531" y="4645585"/>
            <a:ext cx="35831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/>
            <a:r>
              <a:rPr lang="en-US" sz="2000" dirty="0">
                <a:solidFill>
                  <a:srgbClr val="8DF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 </a:t>
            </a:r>
            <a:r>
              <a:rPr lang="en-US" sz="2000" dirty="0" smtClean="0">
                <a:solidFill>
                  <a:srgbClr val="8DF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mixture of sugar and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water. This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mixture is a solution.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116" y="1124744"/>
            <a:ext cx="3332184" cy="326719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499992" y="4422591"/>
            <a:ext cx="427574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/>
            <a:r>
              <a:rPr lang="en-US" sz="1400" dirty="0">
                <a:solidFill>
                  <a:srgbClr val="8DF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 </a:t>
            </a:r>
            <a:r>
              <a:rPr lang="en-US" sz="1400" dirty="0" smtClean="0">
                <a:solidFill>
                  <a:srgbClr val="8DF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mixture of chalk powder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and water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 This is not a solution. The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tiny chalk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particles do not separate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and spread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through the water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particles. They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stay in clusters big enough to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see. In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time, most sink to the bottom.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37040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hlinkClick r:id="rId5" action="ppaction://hlinksldjump"/>
          </p:cNvPr>
          <p:cNvSpPr txBox="1"/>
          <p:nvPr/>
        </p:nvSpPr>
        <p:spPr>
          <a:xfrm>
            <a:off x="251520" y="576635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6953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2.1 – Mixtures and Solutions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251520" y="1124744"/>
            <a:ext cx="8568952" cy="5712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660" b="1" dirty="0"/>
              <a:t>Not everything dissolves so easily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60" dirty="0"/>
              <a:t>Now think about chalk. If you mix chalk powder with water, most of </a:t>
            </a:r>
            <a:r>
              <a:rPr lang="en-US" sz="1660" dirty="0" smtClean="0"/>
              <a:t>the powder </a:t>
            </a:r>
            <a:r>
              <a:rPr lang="en-US" sz="1660" dirty="0"/>
              <a:t>eventually sinks to the bottom. You can get it out again by </a:t>
            </a:r>
            <a:r>
              <a:rPr lang="en-US" sz="1660" dirty="0" smtClean="0"/>
              <a:t>filtering. Why </a:t>
            </a:r>
            <a:r>
              <a:rPr lang="en-US" sz="1660" dirty="0"/>
              <a:t>is it so different for sugar and chalk? Because their particles are </a:t>
            </a:r>
            <a:r>
              <a:rPr lang="en-US" sz="1660" dirty="0" smtClean="0"/>
              <a:t>very different</a:t>
            </a:r>
            <a:r>
              <a:rPr lang="en-US" sz="1660" dirty="0"/>
              <a:t>! How easily a substance dissolves depends on the particles in </a:t>
            </a:r>
            <a:r>
              <a:rPr lang="en-US" sz="1660" dirty="0" smtClean="0"/>
              <a:t>it. Look </a:t>
            </a:r>
            <a:r>
              <a:rPr lang="en-US" sz="1660" dirty="0"/>
              <a:t>at the examples in this table</a:t>
            </a:r>
            <a:r>
              <a:rPr lang="en-US" sz="1660" dirty="0" smtClean="0"/>
              <a:t>: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6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1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60" dirty="0"/>
          </a:p>
          <a:p>
            <a:pPr>
              <a:buClr>
                <a:srgbClr val="0070C0"/>
              </a:buClr>
            </a:pPr>
            <a:endParaRPr lang="en-US" sz="166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6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6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6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6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6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6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6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6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60" dirty="0" smtClean="0"/>
              <a:t>So </a:t>
            </a:r>
            <a:r>
              <a:rPr lang="en-US" sz="1660" dirty="0"/>
              <a:t>silver nitrate is much more soluble than sugar – but potassium </a:t>
            </a:r>
            <a:r>
              <a:rPr lang="en-US" sz="1660" dirty="0" smtClean="0"/>
              <a:t>nitrate is </a:t>
            </a:r>
            <a:r>
              <a:rPr lang="en-US" sz="1660" dirty="0"/>
              <a:t>a lot less soluble than sugar. It all depends on the </a:t>
            </a:r>
            <a:r>
              <a:rPr lang="en-US" sz="1660" dirty="0" smtClean="0"/>
              <a:t>particles. Look </a:t>
            </a:r>
            <a:r>
              <a:rPr lang="en-US" sz="1660" dirty="0"/>
              <a:t>at calcium hydroxide. It is only very slightly or </a:t>
            </a:r>
            <a:r>
              <a:rPr lang="en-US" sz="1660" b="1" dirty="0">
                <a:solidFill>
                  <a:srgbClr val="FF0000"/>
                </a:solidFill>
              </a:rPr>
              <a:t>sparingly </a:t>
            </a:r>
            <a:r>
              <a:rPr lang="en-US" sz="1660" b="1" dirty="0" smtClean="0">
                <a:solidFill>
                  <a:srgbClr val="FF0000"/>
                </a:solidFill>
              </a:rPr>
              <a:t>soluble </a:t>
            </a:r>
            <a:r>
              <a:rPr lang="en-US" sz="1660" dirty="0" smtClean="0"/>
              <a:t>compared </a:t>
            </a:r>
            <a:r>
              <a:rPr lang="en-US" sz="1660" dirty="0"/>
              <a:t>with the compounds above it. Its solution is called </a:t>
            </a:r>
            <a:r>
              <a:rPr lang="en-US" sz="1660" b="1" dirty="0" smtClean="0">
                <a:solidFill>
                  <a:srgbClr val="FF0000"/>
                </a:solidFill>
              </a:rPr>
              <a:t>limewater</a:t>
            </a:r>
            <a:r>
              <a:rPr lang="en-US" sz="1660" dirty="0" smtClean="0"/>
              <a:t>. Now </a:t>
            </a:r>
            <a:r>
              <a:rPr lang="en-US" sz="1660" dirty="0"/>
              <a:t>look at the last two substances in the table. They are usually </a:t>
            </a:r>
            <a:r>
              <a:rPr lang="en-US" sz="1660" dirty="0" smtClean="0"/>
              <a:t>called </a:t>
            </a:r>
            <a:r>
              <a:rPr lang="en-US" sz="1660" b="1" dirty="0" smtClean="0">
                <a:solidFill>
                  <a:srgbClr val="FF0000"/>
                </a:solidFill>
              </a:rPr>
              <a:t>insoluble</a:t>
            </a:r>
            <a:r>
              <a:rPr lang="en-US" sz="1660" dirty="0" smtClean="0">
                <a:solidFill>
                  <a:srgbClr val="FF0000"/>
                </a:solidFill>
              </a:rPr>
              <a:t> </a:t>
            </a:r>
            <a:r>
              <a:rPr lang="en-US" sz="1660" dirty="0"/>
              <a:t>since so very little dissolves.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225769"/>
              </p:ext>
            </p:extLst>
          </p:nvPr>
        </p:nvGraphicFramePr>
        <p:xfrm>
          <a:off x="277664" y="2492896"/>
          <a:ext cx="8542808" cy="2880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6224"/>
                <a:gridCol w="5256584"/>
              </a:tblGrid>
              <a:tr h="295276"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Compound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500" b="0" i="0" u="none" strike="noStrike" kern="1200" baseline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Mass (g) dissolving in 100 g of water at 25 °C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95276">
                <a:tc>
                  <a:txBody>
                    <a:bodyPr/>
                    <a:lstStyle/>
                    <a:p>
                      <a:r>
                        <a:rPr kumimoji="0" lang="en-GB" sz="1500" b="0" i="0" u="none" strike="noStrike" kern="1200" baseline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silver nitrate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33400" indent="0"/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241.3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95276">
                <a:tc>
                  <a:txBody>
                    <a:bodyPr/>
                    <a:lstStyle/>
                    <a:p>
                      <a:r>
                        <a:rPr kumimoji="0" lang="en-GB" sz="1500" b="0" i="0" u="none" strike="noStrike" kern="1200" baseline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calcium nitrate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33400" indent="0"/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102.1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95276">
                <a:tc>
                  <a:txBody>
                    <a:bodyPr/>
                    <a:lstStyle/>
                    <a:p>
                      <a:r>
                        <a:rPr kumimoji="0" lang="en-GB" sz="1500" b="0" i="0" u="none" strike="noStrike" kern="1200" baseline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sugar (glucose)</a:t>
                      </a:r>
                      <a:endParaRPr lang="en-GB" sz="15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33400" indent="0"/>
                      <a:r>
                        <a:rPr lang="en-GB" sz="150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91.0</a:t>
                      </a:r>
                      <a:endParaRPr lang="en-GB" sz="15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95276">
                <a:tc>
                  <a:txBody>
                    <a:bodyPr/>
                    <a:lstStyle/>
                    <a:p>
                      <a:r>
                        <a:rPr kumimoji="0" lang="en-GB" sz="1500" b="0" i="0" u="none" strike="noStrike" kern="1200" baseline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potassium nitrate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33400" indent="0"/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37.9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95276">
                <a:tc>
                  <a:txBody>
                    <a:bodyPr/>
                    <a:lstStyle/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potassium </a:t>
                      </a:r>
                      <a:r>
                        <a:rPr kumimoji="0" lang="en-GB" sz="1500" b="0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sulfate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33400" indent="0"/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12.0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95276">
                <a:tc>
                  <a:txBody>
                    <a:bodyPr/>
                    <a:lstStyle/>
                    <a:p>
                      <a:r>
                        <a:rPr kumimoji="0" lang="en-GB" sz="1500" b="0" i="0" u="none" strike="noStrike" kern="1200" baseline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calcium hydroxide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33400" indent="0"/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0.113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95276">
                <a:tc>
                  <a:txBody>
                    <a:bodyPr/>
                    <a:lstStyle/>
                    <a:p>
                      <a:r>
                        <a:rPr kumimoji="0" lang="en-GB" sz="1500" b="0" i="0" u="none" strike="noStrike" kern="1200" baseline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calcium carbonate (chalk)</a:t>
                      </a:r>
                      <a:endParaRPr lang="en-GB" sz="15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33400" indent="0"/>
                      <a:r>
                        <a:rPr lang="en-GB" sz="150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0.0013</a:t>
                      </a:r>
                      <a:endParaRPr lang="en-GB" sz="15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95276">
                <a:tc>
                  <a:txBody>
                    <a:bodyPr/>
                    <a:lstStyle/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silver chloride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33400" indent="0"/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0.0002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Down Arrow 7"/>
          <p:cNvSpPr/>
          <p:nvPr/>
        </p:nvSpPr>
        <p:spPr>
          <a:xfrm>
            <a:off x="6113760" y="3259584"/>
            <a:ext cx="1224260" cy="1969616"/>
          </a:xfrm>
          <a:custGeom>
            <a:avLst/>
            <a:gdLst>
              <a:gd name="connsiteX0" fmla="*/ 0 w 1440160"/>
              <a:gd name="connsiteY0" fmla="*/ 1224136 h 1944216"/>
              <a:gd name="connsiteX1" fmla="*/ 410842 w 1440160"/>
              <a:gd name="connsiteY1" fmla="*/ 1224136 h 1944216"/>
              <a:gd name="connsiteX2" fmla="*/ 410842 w 1440160"/>
              <a:gd name="connsiteY2" fmla="*/ 0 h 1944216"/>
              <a:gd name="connsiteX3" fmla="*/ 1029318 w 1440160"/>
              <a:gd name="connsiteY3" fmla="*/ 0 h 1944216"/>
              <a:gd name="connsiteX4" fmla="*/ 1029318 w 1440160"/>
              <a:gd name="connsiteY4" fmla="*/ 1224136 h 1944216"/>
              <a:gd name="connsiteX5" fmla="*/ 1440160 w 1440160"/>
              <a:gd name="connsiteY5" fmla="*/ 1224136 h 1944216"/>
              <a:gd name="connsiteX6" fmla="*/ 720080 w 1440160"/>
              <a:gd name="connsiteY6" fmla="*/ 1944216 h 1944216"/>
              <a:gd name="connsiteX7" fmla="*/ 0 w 1440160"/>
              <a:gd name="connsiteY7" fmla="*/ 1224136 h 1944216"/>
              <a:gd name="connsiteX0" fmla="*/ 0 w 1440160"/>
              <a:gd name="connsiteY0" fmla="*/ 1249536 h 1969616"/>
              <a:gd name="connsiteX1" fmla="*/ 410842 w 1440160"/>
              <a:gd name="connsiteY1" fmla="*/ 1249536 h 1969616"/>
              <a:gd name="connsiteX2" fmla="*/ 169542 w 1440160"/>
              <a:gd name="connsiteY2" fmla="*/ 0 h 1969616"/>
              <a:gd name="connsiteX3" fmla="*/ 1029318 w 1440160"/>
              <a:gd name="connsiteY3" fmla="*/ 25400 h 1969616"/>
              <a:gd name="connsiteX4" fmla="*/ 1029318 w 1440160"/>
              <a:gd name="connsiteY4" fmla="*/ 1249536 h 1969616"/>
              <a:gd name="connsiteX5" fmla="*/ 1440160 w 1440160"/>
              <a:gd name="connsiteY5" fmla="*/ 1249536 h 1969616"/>
              <a:gd name="connsiteX6" fmla="*/ 720080 w 1440160"/>
              <a:gd name="connsiteY6" fmla="*/ 1969616 h 1969616"/>
              <a:gd name="connsiteX7" fmla="*/ 0 w 1440160"/>
              <a:gd name="connsiteY7" fmla="*/ 1249536 h 1969616"/>
              <a:gd name="connsiteX0" fmla="*/ 0 w 1440160"/>
              <a:gd name="connsiteY0" fmla="*/ 1262236 h 1982316"/>
              <a:gd name="connsiteX1" fmla="*/ 410842 w 1440160"/>
              <a:gd name="connsiteY1" fmla="*/ 1262236 h 1982316"/>
              <a:gd name="connsiteX2" fmla="*/ 169542 w 1440160"/>
              <a:gd name="connsiteY2" fmla="*/ 12700 h 1982316"/>
              <a:gd name="connsiteX3" fmla="*/ 1245218 w 1440160"/>
              <a:gd name="connsiteY3" fmla="*/ 0 h 1982316"/>
              <a:gd name="connsiteX4" fmla="*/ 1029318 w 1440160"/>
              <a:gd name="connsiteY4" fmla="*/ 1262236 h 1982316"/>
              <a:gd name="connsiteX5" fmla="*/ 1440160 w 1440160"/>
              <a:gd name="connsiteY5" fmla="*/ 1262236 h 1982316"/>
              <a:gd name="connsiteX6" fmla="*/ 720080 w 1440160"/>
              <a:gd name="connsiteY6" fmla="*/ 1982316 h 1982316"/>
              <a:gd name="connsiteX7" fmla="*/ 0 w 1440160"/>
              <a:gd name="connsiteY7" fmla="*/ 1262236 h 1982316"/>
              <a:gd name="connsiteX0" fmla="*/ 0 w 1440160"/>
              <a:gd name="connsiteY0" fmla="*/ 1249536 h 1969616"/>
              <a:gd name="connsiteX1" fmla="*/ 410842 w 1440160"/>
              <a:gd name="connsiteY1" fmla="*/ 1249536 h 1969616"/>
              <a:gd name="connsiteX2" fmla="*/ 169542 w 1440160"/>
              <a:gd name="connsiteY2" fmla="*/ 0 h 1969616"/>
              <a:gd name="connsiteX3" fmla="*/ 1194418 w 1440160"/>
              <a:gd name="connsiteY3" fmla="*/ 0 h 1969616"/>
              <a:gd name="connsiteX4" fmla="*/ 1029318 w 1440160"/>
              <a:gd name="connsiteY4" fmla="*/ 1249536 h 1969616"/>
              <a:gd name="connsiteX5" fmla="*/ 1440160 w 1440160"/>
              <a:gd name="connsiteY5" fmla="*/ 1249536 h 1969616"/>
              <a:gd name="connsiteX6" fmla="*/ 720080 w 1440160"/>
              <a:gd name="connsiteY6" fmla="*/ 1969616 h 1969616"/>
              <a:gd name="connsiteX7" fmla="*/ 0 w 1440160"/>
              <a:gd name="connsiteY7" fmla="*/ 1249536 h 1969616"/>
              <a:gd name="connsiteX0" fmla="*/ 0 w 1338560"/>
              <a:gd name="connsiteY0" fmla="*/ 1249536 h 1969616"/>
              <a:gd name="connsiteX1" fmla="*/ 309242 w 1338560"/>
              <a:gd name="connsiteY1" fmla="*/ 1249536 h 1969616"/>
              <a:gd name="connsiteX2" fmla="*/ 67942 w 1338560"/>
              <a:gd name="connsiteY2" fmla="*/ 0 h 1969616"/>
              <a:gd name="connsiteX3" fmla="*/ 1092818 w 1338560"/>
              <a:gd name="connsiteY3" fmla="*/ 0 h 1969616"/>
              <a:gd name="connsiteX4" fmla="*/ 927718 w 1338560"/>
              <a:gd name="connsiteY4" fmla="*/ 1249536 h 1969616"/>
              <a:gd name="connsiteX5" fmla="*/ 1338560 w 1338560"/>
              <a:gd name="connsiteY5" fmla="*/ 1249536 h 1969616"/>
              <a:gd name="connsiteX6" fmla="*/ 618480 w 1338560"/>
              <a:gd name="connsiteY6" fmla="*/ 1969616 h 1969616"/>
              <a:gd name="connsiteX7" fmla="*/ 0 w 1338560"/>
              <a:gd name="connsiteY7" fmla="*/ 1249536 h 1969616"/>
              <a:gd name="connsiteX0" fmla="*/ 0 w 1224260"/>
              <a:gd name="connsiteY0" fmla="*/ 1249536 h 1969616"/>
              <a:gd name="connsiteX1" fmla="*/ 309242 w 1224260"/>
              <a:gd name="connsiteY1" fmla="*/ 1249536 h 1969616"/>
              <a:gd name="connsiteX2" fmla="*/ 67942 w 1224260"/>
              <a:gd name="connsiteY2" fmla="*/ 0 h 1969616"/>
              <a:gd name="connsiteX3" fmla="*/ 1092818 w 1224260"/>
              <a:gd name="connsiteY3" fmla="*/ 0 h 1969616"/>
              <a:gd name="connsiteX4" fmla="*/ 927718 w 1224260"/>
              <a:gd name="connsiteY4" fmla="*/ 1249536 h 1969616"/>
              <a:gd name="connsiteX5" fmla="*/ 1224260 w 1224260"/>
              <a:gd name="connsiteY5" fmla="*/ 1249536 h 1969616"/>
              <a:gd name="connsiteX6" fmla="*/ 618480 w 1224260"/>
              <a:gd name="connsiteY6" fmla="*/ 1969616 h 1969616"/>
              <a:gd name="connsiteX7" fmla="*/ 0 w 1224260"/>
              <a:gd name="connsiteY7" fmla="*/ 1249536 h 1969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4260" h="1969616">
                <a:moveTo>
                  <a:pt x="0" y="1249536"/>
                </a:moveTo>
                <a:lnTo>
                  <a:pt x="309242" y="1249536"/>
                </a:lnTo>
                <a:lnTo>
                  <a:pt x="67942" y="0"/>
                </a:lnTo>
                <a:lnTo>
                  <a:pt x="1092818" y="0"/>
                </a:lnTo>
                <a:lnTo>
                  <a:pt x="927718" y="1249536"/>
                </a:lnTo>
                <a:lnTo>
                  <a:pt x="1224260" y="1249536"/>
                </a:lnTo>
                <a:lnTo>
                  <a:pt x="618480" y="1969616"/>
                </a:lnTo>
                <a:lnTo>
                  <a:pt x="0" y="124953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50000">
                <a:srgbClr val="0070C0"/>
              </a:gs>
              <a:gs pos="77000">
                <a:srgbClr val="0070C0"/>
              </a:gs>
              <a:gs pos="100000">
                <a:srgbClr val="002060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5916488" y="3701792"/>
            <a:ext cx="16315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latin typeface="FrutigerLTStd-BoldCn"/>
              </a:rPr>
              <a:t>decreasing</a:t>
            </a:r>
          </a:p>
          <a:p>
            <a:pPr algn="ctr"/>
            <a:r>
              <a:rPr lang="en-GB" b="1" dirty="0">
                <a:latin typeface="FrutigerLTStd-BoldCn"/>
              </a:rPr>
              <a:t>solubility</a:t>
            </a:r>
            <a:endParaRPr lang="en-GB" dirty="0"/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70058"/>
            <a:ext cx="600980" cy="359017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>
            <a:off x="8172400" y="112474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65706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2.1 – Mixtures and Solutions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251520" y="1124744"/>
            <a:ext cx="8568952" cy="1138773"/>
          </a:xfrm>
          <a:prstGeom prst="rect">
            <a:avLst/>
          </a:prstGeom>
          <a:solidFill>
            <a:srgbClr val="A7C4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What’s </a:t>
            </a:r>
            <a:r>
              <a:rPr lang="en-US" sz="1700" b="1" dirty="0">
                <a:latin typeface="Arial" panose="020B0604020202020204" pitchFamily="34" charset="0"/>
                <a:cs typeface="Arial" panose="020B0604020202020204" pitchFamily="34" charset="0"/>
              </a:rPr>
              <a:t>soluble, what’s not?</a:t>
            </a:r>
          </a:p>
          <a:p>
            <a:pPr marL="355600" indent="-355600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solubility of every substance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is different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55600" indent="-355600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But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there are some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overall patterns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. For example all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sodium compounds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are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soluble. Find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out more on page 160.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4127"/>
            <a:ext cx="600980" cy="35860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51520" y="4365104"/>
            <a:ext cx="410445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Sugar dissolves quite slowly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in water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at room temperature. If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you stir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the liquid, that helps. But if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you keep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on adding sugar …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44008" y="4378507"/>
            <a:ext cx="417646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… eventually no more of it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will dissolve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, no matter how hard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you stir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. The extra sinks to the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bottom. The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solution is now saturated.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63688" y="2742281"/>
            <a:ext cx="5760640" cy="1672444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271901" y="2348880"/>
            <a:ext cx="38884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b="1" dirty="0" smtClean="0"/>
              <a:t>Helping a solute dissolve</a:t>
            </a:r>
            <a:endParaRPr lang="en-US" b="1" dirty="0"/>
          </a:p>
        </p:txBody>
      </p:sp>
      <p:sp>
        <p:nvSpPr>
          <p:cNvPr id="4" name="Rectangle 3"/>
          <p:cNvSpPr/>
          <p:nvPr/>
        </p:nvSpPr>
        <p:spPr>
          <a:xfrm>
            <a:off x="271900" y="5445224"/>
            <a:ext cx="854857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So sugar is </a:t>
            </a:r>
            <a:r>
              <a:rPr lang="en-US" sz="1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more soluble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in hot water than in cold water.</a:t>
            </a:r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 soluble solid usually gets more soluble as the temperature rises.</a:t>
            </a:r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 solution is called </a:t>
            </a:r>
            <a:r>
              <a:rPr lang="en-US" sz="17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saturated </a:t>
            </a:r>
            <a:r>
              <a:rPr lang="en-US" sz="1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when it can dissolve no more solute, at </a:t>
            </a:r>
            <a:r>
              <a:rPr lang="en-GB" sz="1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that temperature.</a:t>
            </a:r>
            <a:endParaRPr lang="en-GB" sz="17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 rot="1078849">
            <a:off x="8237892" y="1190236"/>
            <a:ext cx="504056" cy="504056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hlinkClick r:id="rId4" action="ppaction://hlinksldjump"/>
          </p:cNvPr>
          <p:cNvSpPr txBox="1"/>
          <p:nvPr/>
        </p:nvSpPr>
        <p:spPr>
          <a:xfrm>
            <a:off x="8172400" y="2420888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23528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2.1 – Mixtures and Solutions</a:t>
            </a:r>
            <a:endParaRPr lang="en-GB" b="1" dirty="0" smtClean="0"/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1900" y="1124744"/>
            <a:ext cx="8548571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Water is not the only solvent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Water is the world’s most common solvent. A solution in water is called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an </a:t>
            </a:r>
            <a:r>
              <a:rPr lang="en-US" sz="2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aqueous </a:t>
            </a:r>
            <a:r>
              <a:rPr lang="en-US" sz="2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(from aqua, the Latin word for water).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But many other solvents are used in industry and about the house,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to dissolve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substances that are insoluble in water.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E.g.: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0070C0"/>
              </a:buClr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three of these solvents evaporate easily at room temperature – they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are volatile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. This means that glues and paints dry easily. Aftershave feels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cool because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ethanol cools the skin when it evaporates.</a:t>
            </a:r>
            <a:endParaRPr lang="en-GB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725517"/>
              </p:ext>
            </p:extLst>
          </p:nvPr>
        </p:nvGraphicFramePr>
        <p:xfrm>
          <a:off x="277664" y="3267432"/>
          <a:ext cx="8542808" cy="18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8152"/>
                <a:gridCol w="5904656"/>
              </a:tblGrid>
              <a:tr h="295276"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Solvent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0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It dissolves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95276">
                <a:tc>
                  <a:txBody>
                    <a:bodyPr/>
                    <a:lstStyle/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White spirit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gloss paint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95276">
                <a:tc>
                  <a:txBody>
                    <a:bodyPr/>
                    <a:lstStyle/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propanone (acetone)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grease, nail polish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95276">
                <a:tc>
                  <a:txBody>
                    <a:bodyPr/>
                    <a:lstStyle/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ethanol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/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glues, printing inks, the scented substances that are used in perfumes and aftershaves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8172400" y="576635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89925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mtClean="0"/>
              <a:t>2.1 – Mixtures and Solutions</a:t>
            </a:r>
            <a:endParaRPr lang="en-GB" dirty="0" smtClean="0"/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1901" y="3668831"/>
            <a:ext cx="43001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But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look what happens if you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heat the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solution. The extra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sugar dissolves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Add more sugar and it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will dissolve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too, as the temperature rises.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51530" y="3668831"/>
            <a:ext cx="40689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 smtClean="0">
                <a:solidFill>
                  <a:srgbClr val="000000"/>
                </a:solidFill>
                <a:latin typeface="FrutigerLTStd-Light"/>
              </a:rPr>
              <a:t>Nail </a:t>
            </a:r>
            <a:r>
              <a:rPr lang="en-US" dirty="0">
                <a:solidFill>
                  <a:srgbClr val="000000"/>
                </a:solidFill>
                <a:latin typeface="FrutigerLTStd-Light"/>
              </a:rPr>
              <a:t>polish is insoluble in </a:t>
            </a:r>
            <a:r>
              <a:rPr lang="en-US" dirty="0" smtClean="0">
                <a:solidFill>
                  <a:srgbClr val="000000"/>
                </a:solidFill>
                <a:latin typeface="FrutigerLTStd-Light"/>
              </a:rPr>
              <a:t>water. It </a:t>
            </a:r>
            <a:r>
              <a:rPr lang="en-US" dirty="0">
                <a:solidFill>
                  <a:srgbClr val="000000"/>
                </a:solidFill>
                <a:latin typeface="FrutigerLTStd-Light"/>
              </a:rPr>
              <a:t>can be removed later by </a:t>
            </a:r>
            <a:r>
              <a:rPr lang="en-US" dirty="0" smtClean="0">
                <a:solidFill>
                  <a:srgbClr val="000000"/>
                </a:solidFill>
                <a:latin typeface="FrutigerLTStd-Light"/>
              </a:rPr>
              <a:t>dissolving </a:t>
            </a:r>
            <a:r>
              <a:rPr lang="en-GB" dirty="0" smtClean="0">
                <a:solidFill>
                  <a:srgbClr val="000000"/>
                </a:solidFill>
                <a:latin typeface="FrutigerLTStd-Light"/>
              </a:rPr>
              <a:t>it </a:t>
            </a:r>
            <a:r>
              <a:rPr lang="en-GB" dirty="0">
                <a:solidFill>
                  <a:srgbClr val="000000"/>
                </a:solidFill>
                <a:latin typeface="FrutigerLTStd-Light"/>
              </a:rPr>
              <a:t>in propanone.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7095" y="1145746"/>
            <a:ext cx="2531591" cy="24261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134" y="1145745"/>
            <a:ext cx="1905872" cy="242610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51520" y="4966136"/>
            <a:ext cx="8568952" cy="1631216"/>
          </a:xfrm>
          <a:prstGeom prst="rect">
            <a:avLst/>
          </a:prstGeom>
          <a:solidFill>
            <a:srgbClr val="A7C4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About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volatile liquids</a:t>
            </a:r>
          </a:p>
          <a:p>
            <a:pPr marL="355600" indent="-355600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volatile liquid is one that evaporates easily.</a:t>
            </a:r>
          </a:p>
          <a:p>
            <a:pPr marL="355600" indent="-355600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is a sign that the forces between its particles are weak.</a:t>
            </a:r>
          </a:p>
          <a:p>
            <a:pPr marL="355600" indent="-355600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So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volatile liquids have low boiling points too. (Propanone boils at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56.5°C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</a:p>
        </p:txBody>
      </p:sp>
      <p:sp>
        <p:nvSpPr>
          <p:cNvPr id="9" name="TextBox 8">
            <a:hlinkClick r:id="rId5" action="ppaction://hlinksldjump"/>
          </p:cNvPr>
          <p:cNvSpPr txBox="1"/>
          <p:nvPr/>
        </p:nvSpPr>
        <p:spPr>
          <a:xfrm>
            <a:off x="8172400" y="112474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63843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2.1 – Mixtures and Solutions</a:t>
            </a:r>
            <a:endParaRPr lang="en-GB" b="1" dirty="0" smtClean="0"/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83812"/>
            <a:ext cx="600980" cy="36892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51520" y="1124744"/>
            <a:ext cx="8568000" cy="5324535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 numCol="2">
            <a:spAutoFit/>
          </a:bodyPr>
          <a:lstStyle/>
          <a:p>
            <a:pPr marL="271463" indent="-271463">
              <a:buClr>
                <a:srgbClr val="0070C0"/>
              </a:buClr>
              <a:buFont typeface="+mj-lt"/>
              <a:buAutoNum type="arabicPeriod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Explain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each term in your own words:</a:t>
            </a:r>
          </a:p>
          <a:p>
            <a:pPr marL="185738">
              <a:buClr>
                <a:srgbClr val="0070C0"/>
              </a:buClr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soluble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insoluble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aqueous solution</a:t>
            </a:r>
          </a:p>
          <a:p>
            <a:pPr marL="271463" indent="-271463">
              <a:buClr>
                <a:srgbClr val="0070C0"/>
              </a:buClr>
              <a:buFont typeface="+mj-lt"/>
              <a:buAutoNum type="arabicPeriod" startAt="2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Look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at the table on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slide 13.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5738">
              <a:buClr>
                <a:srgbClr val="0070C0"/>
              </a:buClr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 Which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substance in it is the most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soluble?</a:t>
            </a:r>
          </a:p>
          <a:p>
            <a:pPr marL="185738">
              <a:buClr>
                <a:srgbClr val="0070C0"/>
              </a:buClr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  About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how many times more soluble is this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substance than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potassium sulfate, at 25 °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C?</a:t>
            </a:r>
          </a:p>
          <a:p>
            <a:pPr marL="185738">
              <a:buClr>
                <a:srgbClr val="0070C0"/>
              </a:buClr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  The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substance in a gives a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colourless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solution. What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will you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see if you add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300g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of it to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100g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of water at 25 °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C?</a:t>
            </a:r>
          </a:p>
          <a:p>
            <a:pPr marL="355600" indent="-169863">
              <a:buClr>
                <a:srgbClr val="0070C0"/>
              </a:buClr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	 What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will you see if you heat up the mixture in c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1463" indent="-271463">
              <a:buClr>
                <a:srgbClr val="0070C0"/>
              </a:buClr>
              <a:buFont typeface="+mj-lt"/>
              <a:buAutoNum type="arabicPeriod" startAt="3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Now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turn to the table at the top of page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160.</a:t>
            </a:r>
          </a:p>
          <a:p>
            <a:pPr marL="271463">
              <a:buClr>
                <a:srgbClr val="0070C0"/>
              </a:buClr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 Name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two metals that have no insoluble salts.</a:t>
            </a:r>
          </a:p>
          <a:p>
            <a:pPr marL="271463">
              <a:buClr>
                <a:srgbClr val="0070C0"/>
              </a:buClr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Name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one other group of salts that are always soluble.</a:t>
            </a:r>
          </a:p>
          <a:p>
            <a:pPr marL="342900" indent="-258763">
              <a:buClr>
                <a:srgbClr val="0070C0"/>
              </a:buClr>
              <a:buFont typeface="+mj-lt"/>
              <a:buAutoNum type="arabicPeriod" startAt="4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See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if you can give three examples of:</a:t>
            </a:r>
          </a:p>
          <a:p>
            <a:pPr marL="271463">
              <a:buClr>
                <a:srgbClr val="0070C0"/>
              </a:buClr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solids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you dissolve in water, at home</a:t>
            </a:r>
          </a:p>
          <a:p>
            <a:pPr marL="271463">
              <a:buClr>
                <a:srgbClr val="0070C0"/>
              </a:buClr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Insoluble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solids you use at home.</a:t>
            </a:r>
          </a:p>
          <a:p>
            <a:pPr marL="342900" indent="-258763">
              <a:buClr>
                <a:srgbClr val="0070C0"/>
              </a:buClr>
              <a:buFont typeface="+mj-lt"/>
              <a:buAutoNum type="arabicPeriod" startAt="5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Name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two solvents other than water that are used in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home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 What are they used for?</a:t>
            </a:r>
          </a:p>
          <a:p>
            <a:pPr marL="342900" indent="-258763">
              <a:buClr>
                <a:srgbClr val="0070C0"/>
              </a:buClr>
              <a:buFont typeface="+mj-lt"/>
              <a:buAutoNum type="arabicPeriod" startAt="6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Many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gases dissolve in water. Try to give some examples.</a:t>
            </a:r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8172400" y="576635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57149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 smtClean="0"/>
              <a:t>2.2 – Pure Substances and Impurities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1900" y="1124744"/>
            <a:ext cx="8548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a pure substance?</a:t>
            </a:r>
            <a:endParaRPr lang="en-GB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3527" y="1484784"/>
            <a:ext cx="8496943" cy="199418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23528" y="3501008"/>
            <a:ext cx="25922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70" dirty="0">
                <a:latin typeface="Arial" panose="020B0604020202020204" pitchFamily="34" charset="0"/>
                <a:cs typeface="Arial" panose="020B0604020202020204" pitchFamily="34" charset="0"/>
              </a:rPr>
              <a:t>This is water. It </a:t>
            </a:r>
            <a:r>
              <a:rPr lang="en-US" sz="1770" dirty="0" smtClean="0">
                <a:latin typeface="Arial" panose="020B0604020202020204" pitchFamily="34" charset="0"/>
                <a:cs typeface="Arial" panose="020B0604020202020204" pitchFamily="34" charset="0"/>
              </a:rPr>
              <a:t>has only water particles </a:t>
            </a:r>
            <a:r>
              <a:rPr lang="en-US" sz="1770" dirty="0">
                <a:latin typeface="Arial" panose="020B0604020202020204" pitchFamily="34" charset="0"/>
                <a:cs typeface="Arial" panose="020B0604020202020204" pitchFamily="34" charset="0"/>
              </a:rPr>
              <a:t>in it, and nothing else. So</a:t>
            </a:r>
          </a:p>
          <a:p>
            <a:r>
              <a:rPr lang="en-GB" sz="1770" dirty="0">
                <a:latin typeface="Arial" panose="020B0604020202020204" pitchFamily="34" charset="0"/>
                <a:cs typeface="Arial" panose="020B0604020202020204" pitchFamily="34" charset="0"/>
              </a:rPr>
              <a:t>it is 100% </a:t>
            </a:r>
            <a:r>
              <a:rPr lang="en-GB" sz="1770" b="1" dirty="0">
                <a:latin typeface="Arial" panose="020B0604020202020204" pitchFamily="34" charset="0"/>
                <a:cs typeface="Arial" panose="020B0604020202020204" pitchFamily="34" charset="0"/>
              </a:rPr>
              <a:t>pure</a:t>
            </a:r>
            <a:r>
              <a:rPr lang="en-GB" sz="177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Rectangle 7"/>
          <p:cNvSpPr/>
          <p:nvPr/>
        </p:nvSpPr>
        <p:spPr>
          <a:xfrm>
            <a:off x="3042083" y="3501008"/>
            <a:ext cx="28620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70" dirty="0">
                <a:latin typeface="Arial" panose="020B0604020202020204" pitchFamily="34" charset="0"/>
                <a:cs typeface="Arial" panose="020B0604020202020204" pitchFamily="34" charset="0"/>
              </a:rPr>
              <a:t>This water has particles of </a:t>
            </a:r>
            <a:r>
              <a:rPr lang="en-US" sz="1770" dirty="0" smtClean="0">
                <a:latin typeface="Arial" panose="020B0604020202020204" pitchFamily="34" charset="0"/>
                <a:cs typeface="Arial" panose="020B0604020202020204" pitchFamily="34" charset="0"/>
              </a:rPr>
              <a:t>other substances </a:t>
            </a:r>
            <a:r>
              <a:rPr lang="en-US" sz="1770" dirty="0">
                <a:latin typeface="Arial" panose="020B0604020202020204" pitchFamily="34" charset="0"/>
                <a:cs typeface="Arial" panose="020B0604020202020204" pitchFamily="34" charset="0"/>
              </a:rPr>
              <a:t>mixed with it. So it </a:t>
            </a:r>
            <a:r>
              <a:rPr lang="en-US" sz="1770" dirty="0" smtClean="0"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lang="en-GB" sz="1770" dirty="0" smtClean="0">
                <a:latin typeface="Arial" panose="020B0604020202020204" pitchFamily="34" charset="0"/>
                <a:cs typeface="Arial" panose="020B0604020202020204" pitchFamily="34" charset="0"/>
              </a:rPr>
              <a:t>not pure.</a:t>
            </a:r>
            <a:endParaRPr lang="en-GB" sz="177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30414" y="3501008"/>
            <a:ext cx="27900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70" dirty="0">
                <a:latin typeface="Arial" panose="020B0604020202020204" pitchFamily="34" charset="0"/>
                <a:cs typeface="Arial" panose="020B0604020202020204" pitchFamily="34" charset="0"/>
              </a:rPr>
              <a:t>This water has particles of </a:t>
            </a:r>
            <a:r>
              <a:rPr lang="en-US" sz="1770" dirty="0" smtClean="0">
                <a:latin typeface="Arial" panose="020B0604020202020204" pitchFamily="34" charset="0"/>
                <a:cs typeface="Arial" panose="020B0604020202020204" pitchFamily="34" charset="0"/>
              </a:rPr>
              <a:t>a harmful </a:t>
            </a:r>
            <a:r>
              <a:rPr lang="en-US" sz="1770" dirty="0">
                <a:latin typeface="Arial" panose="020B0604020202020204" pitchFamily="34" charset="0"/>
                <a:cs typeface="Arial" panose="020B0604020202020204" pitchFamily="34" charset="0"/>
              </a:rPr>
              <a:t>substance in it. So it is </a:t>
            </a:r>
            <a:r>
              <a:rPr lang="en-US" sz="1770" dirty="0" smtClean="0">
                <a:latin typeface="Arial" panose="020B0604020202020204" pitchFamily="34" charset="0"/>
                <a:cs typeface="Arial" panose="020B0604020202020204" pitchFamily="34" charset="0"/>
              </a:rPr>
              <a:t>not pure </a:t>
            </a:r>
            <a:r>
              <a:rPr lang="en-US" sz="1770" dirty="0">
                <a:latin typeface="Arial" panose="020B0604020202020204" pitchFamily="34" charset="0"/>
                <a:cs typeface="Arial" panose="020B0604020202020204" pitchFamily="34" charset="0"/>
              </a:rPr>
              <a:t>– and could make you ill.</a:t>
            </a:r>
            <a:endParaRPr lang="en-GB" sz="177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1520" y="4797152"/>
            <a:ext cx="8568950" cy="1803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en-US" sz="1770" b="1" dirty="0">
                <a:latin typeface="Arial" panose="020B0604020202020204" pitchFamily="34" charset="0"/>
                <a:cs typeface="Arial" panose="020B0604020202020204" pitchFamily="34" charset="0"/>
              </a:rPr>
              <a:t>A pure substance has no particles of any other substance mixed with it.</a:t>
            </a:r>
          </a:p>
          <a:p>
            <a:pPr>
              <a:spcAft>
                <a:spcPts val="300"/>
              </a:spcAft>
            </a:pPr>
            <a:r>
              <a:rPr lang="en-US" sz="1770" dirty="0">
                <a:latin typeface="Arial" panose="020B0604020202020204" pitchFamily="34" charset="0"/>
                <a:cs typeface="Arial" panose="020B0604020202020204" pitchFamily="34" charset="0"/>
              </a:rPr>
              <a:t>In real life, very few substances are 100% pure. </a:t>
            </a:r>
            <a:r>
              <a:rPr lang="en-US" sz="1770" dirty="0" smtClean="0">
                <a:latin typeface="Arial" panose="020B0604020202020204" pitchFamily="34" charset="0"/>
                <a:cs typeface="Arial" panose="020B0604020202020204" pitchFamily="34" charset="0"/>
              </a:rPr>
              <a:t>E.g. </a:t>
            </a:r>
            <a:r>
              <a:rPr lang="en-US" sz="1770" dirty="0">
                <a:latin typeface="Arial" panose="020B0604020202020204" pitchFamily="34" charset="0"/>
                <a:cs typeface="Arial" panose="020B0604020202020204" pitchFamily="34" charset="0"/>
              </a:rPr>
              <a:t>tap </a:t>
            </a:r>
            <a:r>
              <a:rPr lang="en-US" sz="1770" dirty="0" smtClean="0">
                <a:latin typeface="Arial" panose="020B0604020202020204" pitchFamily="34" charset="0"/>
                <a:cs typeface="Arial" panose="020B0604020202020204" pitchFamily="34" charset="0"/>
              </a:rPr>
              <a:t>water contains </a:t>
            </a:r>
            <a:r>
              <a:rPr lang="en-US" sz="1770" dirty="0">
                <a:latin typeface="Arial" panose="020B0604020202020204" pitchFamily="34" charset="0"/>
                <a:cs typeface="Arial" panose="020B0604020202020204" pitchFamily="34" charset="0"/>
              </a:rPr>
              <a:t>small amounts of many different particles (such as calcium </a:t>
            </a:r>
            <a:r>
              <a:rPr lang="en-US" sz="1770" dirty="0" smtClean="0">
                <a:latin typeface="Arial" panose="020B0604020202020204" pitchFamily="34" charset="0"/>
                <a:cs typeface="Arial" panose="020B0604020202020204" pitchFamily="34" charset="0"/>
              </a:rPr>
              <a:t>ions and </a:t>
            </a:r>
            <a:r>
              <a:rPr lang="en-US" sz="1770" dirty="0">
                <a:latin typeface="Arial" panose="020B0604020202020204" pitchFamily="34" charset="0"/>
                <a:cs typeface="Arial" panose="020B0604020202020204" pitchFamily="34" charset="0"/>
              </a:rPr>
              <a:t>chloride ions). The particles in it are not usually harmful – and </a:t>
            </a:r>
            <a:r>
              <a:rPr lang="en-US" sz="1770" dirty="0" smtClean="0">
                <a:latin typeface="Arial" panose="020B0604020202020204" pitchFamily="34" charset="0"/>
                <a:cs typeface="Arial" panose="020B0604020202020204" pitchFamily="34" charset="0"/>
              </a:rPr>
              <a:t>some are </a:t>
            </a:r>
            <a:r>
              <a:rPr lang="en-US" sz="1770" dirty="0">
                <a:latin typeface="Arial" panose="020B0604020202020204" pitchFamily="34" charset="0"/>
                <a:cs typeface="Arial" panose="020B0604020202020204" pitchFamily="34" charset="0"/>
              </a:rPr>
              <a:t>even good for you.</a:t>
            </a:r>
          </a:p>
          <a:p>
            <a:pPr>
              <a:spcAft>
                <a:spcPts val="300"/>
              </a:spcAft>
            </a:pPr>
            <a:r>
              <a:rPr lang="en-US" sz="1770" dirty="0">
                <a:latin typeface="Arial" panose="020B0604020202020204" pitchFamily="34" charset="0"/>
                <a:cs typeface="Arial" panose="020B0604020202020204" pitchFamily="34" charset="0"/>
              </a:rPr>
              <a:t>Distilled water is much purer than tap water, but still not 100% </a:t>
            </a:r>
            <a:r>
              <a:rPr lang="en-US" sz="1770" dirty="0" smtClean="0">
                <a:latin typeface="Arial" panose="020B0604020202020204" pitchFamily="34" charset="0"/>
                <a:cs typeface="Arial" panose="020B0604020202020204" pitchFamily="34" charset="0"/>
              </a:rPr>
              <a:t>pure. E.g. </a:t>
            </a:r>
            <a:r>
              <a:rPr lang="en-US" sz="1770" dirty="0">
                <a:latin typeface="Arial" panose="020B0604020202020204" pitchFamily="34" charset="0"/>
                <a:cs typeface="Arial" panose="020B0604020202020204" pitchFamily="34" charset="0"/>
              </a:rPr>
              <a:t>it may contain particles of gases, dissolved from the air.</a:t>
            </a:r>
            <a:endParaRPr lang="en-GB" sz="177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8172400" y="112474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80603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 smtClean="0"/>
              <a:t>2.2 – Pure Substances and Impurities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1900" y="1124744"/>
            <a:ext cx="8548571" cy="2069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Does purity </a:t>
            </a:r>
            <a:r>
              <a:rPr lang="en-US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matter?</a:t>
            </a:r>
          </a:p>
          <a:p>
            <a:pPr marL="355600" indent="-355600">
              <a:spcAft>
                <a:spcPts val="300"/>
              </a:spcAft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Often it does not matter if a substance is not pure. We wash in tap water, without thinking too much about what is in it. But sometimes purity is very important. If you are making a new medical drug, or 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flavouring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for food, you must make sure it contains nothing that could harm people.</a:t>
            </a:r>
          </a:p>
          <a:p>
            <a:pPr marL="355600" indent="-355600">
              <a:spcAft>
                <a:spcPts val="300"/>
              </a:spcAft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 unwanted substance, mixed with the substance you want, is called an 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impurity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3528" y="5687872"/>
            <a:ext cx="3888432" cy="909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70" dirty="0">
                <a:latin typeface="Arial" panose="020B0604020202020204" pitchFamily="34" charset="0"/>
                <a:cs typeface="Arial" panose="020B0604020202020204" pitchFamily="34" charset="0"/>
              </a:rPr>
              <a:t>Baby foods and milk powder are tested in the factory, </a:t>
            </a:r>
            <a:r>
              <a:rPr lang="en-US" sz="1770" dirty="0" smtClean="0">
                <a:latin typeface="Arial" panose="020B0604020202020204" pitchFamily="34" charset="0"/>
                <a:cs typeface="Arial" panose="020B0604020202020204" pitchFamily="34" charset="0"/>
              </a:rPr>
              <a:t>to make </a:t>
            </a:r>
            <a:r>
              <a:rPr lang="en-US" sz="1770" dirty="0">
                <a:latin typeface="Arial" panose="020B0604020202020204" pitchFamily="34" charset="0"/>
                <a:cs typeface="Arial" panose="020B0604020202020204" pitchFamily="34" charset="0"/>
              </a:rPr>
              <a:t>sure they contain no harmful impurities.</a:t>
            </a:r>
            <a:endParaRPr lang="en-GB" sz="177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11960" y="5687872"/>
            <a:ext cx="4583969" cy="909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70" dirty="0">
                <a:latin typeface="Arial" panose="020B0604020202020204" pitchFamily="34" charset="0"/>
                <a:cs typeface="Arial" panose="020B0604020202020204" pitchFamily="34" charset="0"/>
              </a:rPr>
              <a:t>Getting ready for a jab. Vaccines and medicines must </a:t>
            </a:r>
            <a:r>
              <a:rPr lang="en-US" sz="1770" dirty="0" smtClean="0">
                <a:latin typeface="Arial" panose="020B0604020202020204" pitchFamily="34" charset="0"/>
                <a:cs typeface="Arial" panose="020B0604020202020204" pitchFamily="34" charset="0"/>
              </a:rPr>
              <a:t>be safe</a:t>
            </a:r>
            <a:r>
              <a:rPr lang="en-US" sz="1770" dirty="0">
                <a:latin typeface="Arial" panose="020B0604020202020204" pitchFamily="34" charset="0"/>
                <a:cs typeface="Arial" panose="020B0604020202020204" pitchFamily="34" charset="0"/>
              </a:rPr>
              <a:t>, and free of harmful impurities. So they are tested heavily.</a:t>
            </a:r>
            <a:endParaRPr lang="en-GB" sz="177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9"/>
          <a:stretch/>
        </p:blipFill>
        <p:spPr>
          <a:xfrm>
            <a:off x="370053" y="3194541"/>
            <a:ext cx="3711908" cy="246670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3222102"/>
            <a:ext cx="3384376" cy="2439146"/>
          </a:xfrm>
          <a:prstGeom prst="rect">
            <a:avLst/>
          </a:prstGeom>
        </p:spPr>
      </p:pic>
      <p:sp>
        <p:nvSpPr>
          <p:cNvPr id="10" name="TextBox 9">
            <a:hlinkClick r:id="rId5" action="ppaction://hlinksldjump"/>
          </p:cNvPr>
          <p:cNvSpPr txBox="1"/>
          <p:nvPr/>
        </p:nvSpPr>
        <p:spPr>
          <a:xfrm>
            <a:off x="8172400" y="112474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00141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Objectives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8" y="1124744"/>
            <a:ext cx="842493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/>
              <a:t>AO1 Knowledge with understanding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Candidates should be able to:</a:t>
            </a:r>
          </a:p>
          <a:p>
            <a:pPr marL="812800" indent="-373063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Recall</a:t>
            </a:r>
            <a:r>
              <a:rPr lang="en-US" dirty="0"/>
              <a:t>, select and present relevant factual information.</a:t>
            </a:r>
          </a:p>
          <a:p>
            <a:pPr marL="812800" indent="-373063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Demonstrate </a:t>
            </a:r>
            <a:r>
              <a:rPr lang="en-US" dirty="0"/>
              <a:t>and apply knowledge with understanding of the correct use of the following in the </a:t>
            </a:r>
            <a:r>
              <a:rPr lang="en-US" dirty="0" smtClean="0"/>
              <a:t>travel and </a:t>
            </a:r>
            <a:r>
              <a:rPr lang="en-US" dirty="0"/>
              <a:t>tourism industry:</a:t>
            </a:r>
          </a:p>
          <a:p>
            <a:pPr marL="1168400" indent="-355600">
              <a:buClr>
                <a:srgbClr val="0070C0"/>
              </a:buClr>
              <a:buFont typeface="+mj-lt"/>
              <a:buAutoNum type="romanLcPeriod"/>
            </a:pPr>
            <a:r>
              <a:rPr lang="en-US" dirty="0" smtClean="0"/>
              <a:t>commonplace </a:t>
            </a:r>
            <a:r>
              <a:rPr lang="en-US" dirty="0"/>
              <a:t>terms, definitions and facts</a:t>
            </a:r>
          </a:p>
          <a:p>
            <a:pPr marL="1168400" indent="-355600">
              <a:buClr>
                <a:srgbClr val="0070C0"/>
              </a:buClr>
              <a:buFont typeface="+mj-lt"/>
              <a:buAutoNum type="romanLcPeriod"/>
            </a:pPr>
            <a:r>
              <a:rPr lang="en-US" dirty="0" smtClean="0"/>
              <a:t>major </a:t>
            </a:r>
            <a:r>
              <a:rPr lang="en-US" dirty="0"/>
              <a:t>concepts, models, patterns, principles and theories</a:t>
            </a:r>
            <a:r>
              <a:rPr lang="en-US" dirty="0" smtClean="0"/>
              <a:t>.</a:t>
            </a:r>
          </a:p>
          <a:p>
            <a:pPr>
              <a:buClr>
                <a:srgbClr val="0070C0"/>
              </a:buClr>
            </a:pPr>
            <a:r>
              <a:rPr lang="en-US" b="1" dirty="0"/>
              <a:t>AO2 Investigation and analysis of evidence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Candidates should be able to: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Collect </a:t>
            </a:r>
            <a:r>
              <a:rPr lang="en-US" dirty="0"/>
              <a:t>evidence from both primary and secondary sources, under guidance or independently, and </a:t>
            </a:r>
            <a:r>
              <a:rPr lang="en-US" dirty="0" smtClean="0"/>
              <a:t>be aware </a:t>
            </a:r>
            <a:r>
              <a:rPr lang="en-US" dirty="0"/>
              <a:t>of the limitations of the various collection methods.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Record</a:t>
            </a:r>
            <a:r>
              <a:rPr lang="en-US" dirty="0"/>
              <a:t>, classify and </a:t>
            </a:r>
            <a:r>
              <a:rPr lang="en-US" dirty="0" err="1"/>
              <a:t>organise</a:t>
            </a:r>
            <a:r>
              <a:rPr lang="en-US" dirty="0"/>
              <a:t> relevant evidence from an investigation in a clear and coherent form.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Present </a:t>
            </a:r>
            <a:r>
              <a:rPr lang="en-US" dirty="0"/>
              <a:t>the evidence in an appropriate form and effective manner, using a wide range of </a:t>
            </a:r>
            <a:r>
              <a:rPr lang="en-US" dirty="0" smtClean="0"/>
              <a:t>appropriate skills </a:t>
            </a:r>
            <a:r>
              <a:rPr lang="en-US" dirty="0"/>
              <a:t>and techniques, including verbal, numerical, diagrammatic, cartographic, pictorial and </a:t>
            </a:r>
            <a:r>
              <a:rPr lang="en-US" dirty="0" smtClean="0"/>
              <a:t>graphical methods</a:t>
            </a:r>
            <a:r>
              <a:rPr lang="en-US" dirty="0"/>
              <a:t>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Apply </a:t>
            </a:r>
            <a:r>
              <a:rPr lang="en-US" dirty="0"/>
              <a:t>knowledge and understanding to select relevant data, </a:t>
            </a:r>
            <a:r>
              <a:rPr lang="en-US" dirty="0" err="1"/>
              <a:t>recognise</a:t>
            </a:r>
            <a:r>
              <a:rPr lang="en-US" dirty="0"/>
              <a:t> patterns and analyse evidence.</a:t>
            </a:r>
          </a:p>
        </p:txBody>
      </p:sp>
    </p:spTree>
    <p:extLst>
      <p:ext uri="{BB962C8B-B14F-4D97-AF65-F5344CB8AC3E}">
        <p14:creationId xmlns:p14="http://schemas.microsoft.com/office/powerpoint/2010/main" val="2018282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 smtClean="0"/>
              <a:t>2.2 – Pure Substances and Impurities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1900" y="1124744"/>
            <a:ext cx="8548571" cy="3408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76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can you tell if a substance is pure?</a:t>
            </a:r>
            <a:endParaRPr lang="en-US" sz="176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indent="-355600">
              <a:spcAft>
                <a:spcPts val="300"/>
              </a:spcAft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60" dirty="0">
                <a:latin typeface="Arial" panose="020B0604020202020204" pitchFamily="34" charset="0"/>
                <a:cs typeface="Arial" panose="020B0604020202020204" pitchFamily="34" charset="0"/>
              </a:rPr>
              <a:t>Chemists use some complex methods to check purity. But there is </a:t>
            </a:r>
            <a:r>
              <a:rPr lang="en-US" sz="1760" dirty="0" smtClean="0">
                <a:latin typeface="Arial" panose="020B0604020202020204" pitchFamily="34" charset="0"/>
                <a:cs typeface="Arial" panose="020B0604020202020204" pitchFamily="34" charset="0"/>
              </a:rPr>
              <a:t>one simple </a:t>
            </a:r>
            <a:r>
              <a:rPr lang="en-US" sz="1760" dirty="0">
                <a:latin typeface="Arial" panose="020B0604020202020204" pitchFamily="34" charset="0"/>
                <a:cs typeface="Arial" panose="020B0604020202020204" pitchFamily="34" charset="0"/>
              </a:rPr>
              <a:t>method you can use in the lab: you can check melting </a:t>
            </a:r>
            <a:r>
              <a:rPr lang="en-US" sz="1760" dirty="0" smtClean="0">
                <a:latin typeface="Arial" panose="020B0604020202020204" pitchFamily="34" charset="0"/>
                <a:cs typeface="Arial" panose="020B0604020202020204" pitchFamily="34" charset="0"/>
              </a:rPr>
              <a:t>and boiling </a:t>
            </a:r>
            <a:r>
              <a:rPr lang="en-US" sz="1760" dirty="0">
                <a:latin typeface="Arial" panose="020B0604020202020204" pitchFamily="34" charset="0"/>
                <a:cs typeface="Arial" panose="020B0604020202020204" pitchFamily="34" charset="0"/>
              </a:rPr>
              <a:t>points.</a:t>
            </a:r>
          </a:p>
          <a:p>
            <a:pPr marL="620713" indent="-252413">
              <a:spcAft>
                <a:spcPts val="3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176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1760" dirty="0">
                <a:latin typeface="Arial" panose="020B0604020202020204" pitchFamily="34" charset="0"/>
                <a:cs typeface="Arial" panose="020B0604020202020204" pitchFamily="34" charset="0"/>
              </a:rPr>
              <a:t>pure substance has a definite, sharp, melting point and boiling </a:t>
            </a:r>
            <a:r>
              <a:rPr lang="en-US" sz="1760" dirty="0" smtClean="0">
                <a:latin typeface="Arial" panose="020B0604020202020204" pitchFamily="34" charset="0"/>
                <a:cs typeface="Arial" panose="020B0604020202020204" pitchFamily="34" charset="0"/>
              </a:rPr>
              <a:t>point. These </a:t>
            </a:r>
            <a:r>
              <a:rPr lang="en-US" sz="1760" dirty="0">
                <a:latin typeface="Arial" panose="020B0604020202020204" pitchFamily="34" charset="0"/>
                <a:cs typeface="Arial" panose="020B0604020202020204" pitchFamily="34" charset="0"/>
              </a:rPr>
              <a:t>are different for each substance. You can look them up in tables.</a:t>
            </a:r>
          </a:p>
          <a:p>
            <a:pPr marL="620713" indent="-252413">
              <a:spcAft>
                <a:spcPts val="3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1760" dirty="0" smtClean="0">
                <a:latin typeface="Arial" panose="020B0604020202020204" pitchFamily="34" charset="0"/>
                <a:cs typeface="Arial" panose="020B0604020202020204" pitchFamily="34" charset="0"/>
              </a:rPr>
              <a:t>When </a:t>
            </a:r>
            <a:r>
              <a:rPr lang="en-US" sz="1760" dirty="0">
                <a:latin typeface="Arial" panose="020B0604020202020204" pitchFamily="34" charset="0"/>
                <a:cs typeface="Arial" panose="020B0604020202020204" pitchFamily="34" charset="0"/>
              </a:rPr>
              <a:t>a substance contains an impurity:</a:t>
            </a:r>
          </a:p>
          <a:p>
            <a:pPr marL="1069975" lvl="1" indent="-355600">
              <a:spcAft>
                <a:spcPts val="300"/>
              </a:spcAft>
              <a:buClr>
                <a:srgbClr val="0070C0"/>
              </a:buClr>
              <a:buFont typeface="Wingdings" panose="05000000000000000000" pitchFamily="2" charset="2"/>
              <a:buChar char="ü"/>
            </a:pPr>
            <a:r>
              <a:rPr lang="en-US" sz="1760" dirty="0" smtClean="0">
                <a:latin typeface="Arial" panose="020B0604020202020204" pitchFamily="34" charset="0"/>
                <a:cs typeface="Arial" panose="020B0604020202020204" pitchFamily="34" charset="0"/>
              </a:rPr>
              <a:t>its </a:t>
            </a:r>
            <a:r>
              <a:rPr lang="en-US" sz="1760" dirty="0">
                <a:latin typeface="Arial" panose="020B0604020202020204" pitchFamily="34" charset="0"/>
                <a:cs typeface="Arial" panose="020B0604020202020204" pitchFamily="34" charset="0"/>
              </a:rPr>
              <a:t>melting point falls and its boiling point rises</a:t>
            </a:r>
          </a:p>
          <a:p>
            <a:pPr marL="1069975" lvl="1" indent="-355600">
              <a:spcAft>
                <a:spcPts val="300"/>
              </a:spcAft>
              <a:buClr>
                <a:srgbClr val="0070C0"/>
              </a:buClr>
              <a:buFont typeface="Wingdings" panose="05000000000000000000" pitchFamily="2" charset="2"/>
              <a:buChar char="ü"/>
            </a:pPr>
            <a:r>
              <a:rPr lang="en-US" sz="1760" dirty="0" smtClean="0">
                <a:latin typeface="Arial" panose="020B0604020202020204" pitchFamily="34" charset="0"/>
                <a:cs typeface="Arial" panose="020B0604020202020204" pitchFamily="34" charset="0"/>
              </a:rPr>
              <a:t>it </a:t>
            </a:r>
            <a:r>
              <a:rPr lang="en-US" sz="1760" dirty="0">
                <a:latin typeface="Arial" panose="020B0604020202020204" pitchFamily="34" charset="0"/>
                <a:cs typeface="Arial" panose="020B0604020202020204" pitchFamily="34" charset="0"/>
              </a:rPr>
              <a:t>melts and boils over a range of </a:t>
            </a:r>
            <a:r>
              <a:rPr lang="en-US" sz="1760" dirty="0" smtClean="0">
                <a:latin typeface="Arial" panose="020B0604020202020204" pitchFamily="34" charset="0"/>
                <a:cs typeface="Arial" panose="020B0604020202020204" pitchFamily="34" charset="0"/>
              </a:rPr>
              <a:t>temperatures</a:t>
            </a:r>
            <a:r>
              <a:rPr lang="en-US" sz="1760" dirty="0">
                <a:latin typeface="Arial" panose="020B0604020202020204" pitchFamily="34" charset="0"/>
                <a:cs typeface="Arial" panose="020B0604020202020204" pitchFamily="34" charset="0"/>
              </a:rPr>
              <a:t>, not sharply.</a:t>
            </a:r>
          </a:p>
          <a:p>
            <a:pPr marL="620713" indent="-252413">
              <a:spcAft>
                <a:spcPts val="3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176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760" dirty="0">
                <a:latin typeface="Arial" panose="020B0604020202020204" pitchFamily="34" charset="0"/>
                <a:cs typeface="Arial" panose="020B0604020202020204" pitchFamily="34" charset="0"/>
              </a:rPr>
              <a:t>more impurity there is:</a:t>
            </a:r>
          </a:p>
          <a:p>
            <a:pPr marL="1069975" lvl="1" indent="-355600">
              <a:spcAft>
                <a:spcPts val="300"/>
              </a:spcAft>
              <a:buClr>
                <a:srgbClr val="0070C0"/>
              </a:buClr>
              <a:buFont typeface="Wingdings" panose="05000000000000000000" pitchFamily="2" charset="2"/>
              <a:buChar char="ü"/>
            </a:pPr>
            <a:r>
              <a:rPr lang="en-US" sz="176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760" dirty="0">
                <a:latin typeface="Arial" panose="020B0604020202020204" pitchFamily="34" charset="0"/>
                <a:cs typeface="Arial" panose="020B0604020202020204" pitchFamily="34" charset="0"/>
              </a:rPr>
              <a:t>bigger the change in melting and boiling points</a:t>
            </a:r>
          </a:p>
          <a:p>
            <a:pPr marL="1069975" lvl="1" indent="-355600">
              <a:spcAft>
                <a:spcPts val="300"/>
              </a:spcAft>
              <a:buClr>
                <a:srgbClr val="0070C0"/>
              </a:buClr>
              <a:buFont typeface="Wingdings" panose="05000000000000000000" pitchFamily="2" charset="2"/>
              <a:buChar char="ü"/>
            </a:pPr>
            <a:r>
              <a:rPr lang="en-US" sz="176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760" dirty="0">
                <a:latin typeface="Arial" panose="020B0604020202020204" pitchFamily="34" charset="0"/>
                <a:cs typeface="Arial" panose="020B0604020202020204" pitchFamily="34" charset="0"/>
              </a:rPr>
              <a:t>wider the temperature range over which melting and </a:t>
            </a:r>
            <a:r>
              <a:rPr lang="en-US" sz="1760" dirty="0" smtClean="0">
                <a:latin typeface="Arial" panose="020B0604020202020204" pitchFamily="34" charset="0"/>
                <a:cs typeface="Arial" panose="020B0604020202020204" pitchFamily="34" charset="0"/>
              </a:rPr>
              <a:t>boiling occur</a:t>
            </a:r>
            <a:r>
              <a:rPr lang="en-US" sz="176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2630264"/>
              </p:ext>
            </p:extLst>
          </p:nvPr>
        </p:nvGraphicFramePr>
        <p:xfrm>
          <a:off x="323528" y="4511392"/>
          <a:ext cx="3096346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7322"/>
                <a:gridCol w="779098"/>
                <a:gridCol w="849926"/>
              </a:tblGrid>
              <a:tr h="312035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Substances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Sulfur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Water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12035"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Melts at ( °C)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119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12035"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Boils at ( °C)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445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299596" y="5589240"/>
            <a:ext cx="3120277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latin typeface="NewAsterLTStd"/>
              </a:rPr>
              <a:t>These are the melting and </a:t>
            </a:r>
            <a:r>
              <a:rPr lang="en-US" sz="1700" dirty="0" smtClean="0">
                <a:latin typeface="NewAsterLTStd"/>
              </a:rPr>
              <a:t>boiling points </a:t>
            </a:r>
            <a:r>
              <a:rPr lang="en-US" sz="1700" dirty="0">
                <a:latin typeface="NewAsterLTStd"/>
              </a:rPr>
              <a:t>for two pure </a:t>
            </a:r>
            <a:r>
              <a:rPr lang="en-US" sz="1700" dirty="0" smtClean="0">
                <a:latin typeface="NewAsterLTStd"/>
              </a:rPr>
              <a:t>substances: </a:t>
            </a:r>
            <a:r>
              <a:rPr lang="en-GB" sz="1700" dirty="0" err="1" smtClean="0">
                <a:latin typeface="NewAsterLTStd"/>
              </a:rPr>
              <a:t>sulfur</a:t>
            </a:r>
            <a:r>
              <a:rPr lang="en-GB" sz="1700" dirty="0" smtClean="0">
                <a:latin typeface="NewAsterLTStd"/>
              </a:rPr>
              <a:t> </a:t>
            </a:r>
            <a:r>
              <a:rPr lang="en-GB" sz="1700" dirty="0">
                <a:latin typeface="NewAsterLTStd"/>
              </a:rPr>
              <a:t>and water.</a:t>
            </a:r>
            <a:endParaRPr lang="en-GB" sz="17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23928" y="4509120"/>
            <a:ext cx="2046560" cy="90958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81292" y="4509121"/>
            <a:ext cx="947092" cy="94709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6372200" y="5517232"/>
            <a:ext cx="246035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latin typeface="NewAsterLTStd"/>
              </a:rPr>
              <a:t>This water freezes around </a:t>
            </a:r>
            <a:r>
              <a:rPr lang="en-US" sz="1700" dirty="0">
                <a:latin typeface="MathematicalPi-One"/>
              </a:rPr>
              <a:t>2</a:t>
            </a:r>
            <a:r>
              <a:rPr lang="en-US" sz="1700" dirty="0">
                <a:latin typeface="NewAsterLTStd"/>
              </a:rPr>
              <a:t>0.5 °</a:t>
            </a:r>
            <a:r>
              <a:rPr lang="en-US" sz="1700" dirty="0" smtClean="0">
                <a:latin typeface="NewAsterLTStd"/>
              </a:rPr>
              <a:t>C and </a:t>
            </a:r>
            <a:r>
              <a:rPr lang="en-US" sz="1700" dirty="0">
                <a:latin typeface="NewAsterLTStd"/>
              </a:rPr>
              <a:t>boils around 101 °</a:t>
            </a:r>
            <a:r>
              <a:rPr lang="en-US" sz="1700" dirty="0" smtClean="0">
                <a:latin typeface="NewAsterLTStd"/>
              </a:rPr>
              <a:t>C. So </a:t>
            </a:r>
            <a:r>
              <a:rPr lang="en-US" sz="1700" dirty="0">
                <a:latin typeface="NewAsterLTStd"/>
              </a:rPr>
              <a:t>it </a:t>
            </a:r>
            <a:r>
              <a:rPr lang="en-US" sz="1700" dirty="0" smtClean="0">
                <a:latin typeface="NewAsterLTStd"/>
              </a:rPr>
              <a:t>is </a:t>
            </a:r>
            <a:r>
              <a:rPr lang="en-GB" sz="1700" dirty="0" smtClean="0">
                <a:latin typeface="NewAsterLTStd"/>
              </a:rPr>
              <a:t>not </a:t>
            </a:r>
            <a:r>
              <a:rPr lang="en-GB" sz="1700" dirty="0">
                <a:latin typeface="NewAsterLTStd"/>
              </a:rPr>
              <a:t>pure.</a:t>
            </a:r>
            <a:endParaRPr lang="en-GB" sz="1700" dirty="0"/>
          </a:p>
        </p:txBody>
      </p:sp>
      <p:sp>
        <p:nvSpPr>
          <p:cNvPr id="14" name="Rectangle 13"/>
          <p:cNvSpPr/>
          <p:nvPr/>
        </p:nvSpPr>
        <p:spPr>
          <a:xfrm>
            <a:off x="3635896" y="5456213"/>
            <a:ext cx="259228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latin typeface="NewAsterLTStd"/>
              </a:rPr>
              <a:t>This sulfur sample melts </a:t>
            </a:r>
            <a:r>
              <a:rPr lang="en-US" sz="1700" dirty="0" smtClean="0">
                <a:latin typeface="NewAsterLTStd"/>
              </a:rPr>
              <a:t>sharply at </a:t>
            </a:r>
            <a:r>
              <a:rPr lang="en-US" sz="1700" dirty="0">
                <a:latin typeface="NewAsterLTStd"/>
              </a:rPr>
              <a:t>119 °C </a:t>
            </a:r>
            <a:r>
              <a:rPr lang="en-US" sz="1700" dirty="0" smtClean="0">
                <a:latin typeface="NewAsterLTStd"/>
              </a:rPr>
              <a:t>and boils </a:t>
            </a:r>
            <a:r>
              <a:rPr lang="en-US" sz="1700" dirty="0">
                <a:latin typeface="NewAsterLTStd"/>
              </a:rPr>
              <a:t>at 445 °C. So </a:t>
            </a:r>
            <a:r>
              <a:rPr lang="en-US" sz="1700" dirty="0" smtClean="0">
                <a:latin typeface="NewAsterLTStd"/>
              </a:rPr>
              <a:t>it </a:t>
            </a:r>
            <a:r>
              <a:rPr lang="en-GB" sz="1700" dirty="0" smtClean="0">
                <a:latin typeface="NewAsterLTStd"/>
              </a:rPr>
              <a:t>must </a:t>
            </a:r>
            <a:r>
              <a:rPr lang="en-GB" sz="1700" dirty="0">
                <a:latin typeface="NewAsterLTStd"/>
              </a:rPr>
              <a:t>be pure.</a:t>
            </a:r>
            <a:endParaRPr lang="en-GB" sz="1700" dirty="0"/>
          </a:p>
        </p:txBody>
      </p:sp>
      <p:sp>
        <p:nvSpPr>
          <p:cNvPr id="16" name="TextBox 15">
            <a:hlinkClick r:id="rId5" action="ppaction://hlinksldjump"/>
          </p:cNvPr>
          <p:cNvSpPr txBox="1"/>
          <p:nvPr/>
        </p:nvSpPr>
        <p:spPr>
          <a:xfrm>
            <a:off x="8172400" y="249289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27585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 smtClean="0"/>
              <a:t>2.2 – Pure Substances and Impurities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99596" y="1196752"/>
            <a:ext cx="5208508" cy="5339923"/>
          </a:xfrm>
          <a:prstGeom prst="rect">
            <a:avLst/>
          </a:prstGeom>
          <a:solidFill>
            <a:srgbClr val="A7C4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en-US" sz="3100" b="1" dirty="0">
                <a:latin typeface="Arial" panose="020B0604020202020204" pitchFamily="34" charset="0"/>
                <a:cs typeface="Arial" panose="020B0604020202020204" pitchFamily="34" charset="0"/>
              </a:rPr>
              <a:t>ID check!</a:t>
            </a:r>
          </a:p>
          <a:p>
            <a:pPr marL="457200" indent="-457200">
              <a:buClr>
                <a:srgbClr val="C00000"/>
              </a:buClr>
              <a:buSzPct val="111000"/>
              <a:buFont typeface="Arial" panose="020B0604020202020204" pitchFamily="34" charset="0"/>
              <a:buChar char="•"/>
            </a:pP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Every </a:t>
            </a:r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substance has a unique </a:t>
            </a: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pair of </a:t>
            </a:r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melting and boiling points.</a:t>
            </a:r>
          </a:p>
          <a:p>
            <a:pPr marL="457200" indent="-457200">
              <a:buClr>
                <a:srgbClr val="C00000"/>
              </a:buClr>
              <a:buSzPct val="111000"/>
              <a:buFont typeface="Arial" panose="020B0604020202020204" pitchFamily="34" charset="0"/>
              <a:buChar char="•"/>
            </a:pP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So </a:t>
            </a:r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you can also use melting </a:t>
            </a: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and boiling </a:t>
            </a:r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points to identify </a:t>
            </a: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a substance</a:t>
            </a:r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>
              <a:buClr>
                <a:srgbClr val="C00000"/>
              </a:buClr>
              <a:buSzPct val="111000"/>
              <a:buFont typeface="Arial" panose="020B0604020202020204" pitchFamily="34" charset="0"/>
              <a:buChar char="•"/>
            </a:pP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First</a:t>
            </a:r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, measure them. Then look </a:t>
            </a: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up data </a:t>
            </a:r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tables to find out what </a:t>
            </a: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the substance </a:t>
            </a:r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is.</a:t>
            </a:r>
            <a:endParaRPr lang="en-GB" sz="3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508104" y="5301208"/>
            <a:ext cx="32814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At the end of this reaction,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 beaker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contain several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products, plus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reactants that have not reacted.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5458" y="1196752"/>
            <a:ext cx="3188299" cy="3967768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 rot="1078849">
            <a:off x="5088145" y="1118228"/>
            <a:ext cx="504056" cy="504056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172400" y="112474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68954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 smtClean="0"/>
              <a:t>2.2 – Pure Substances and Impurities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1900" y="1124744"/>
            <a:ext cx="854857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7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Separation: the first step in obtaining a pure </a:t>
            </a:r>
            <a:r>
              <a:rPr lang="en-US" sz="17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substance</a:t>
            </a:r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When you carry out a reaction, you usually end up with a mixture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of substances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. Then you have to separate the one you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want. The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table below shows some separation methods. These can give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quite pure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substances.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E.g.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when you filter off a solid, and rinse it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well with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distilled water, you remove a lot of impurity. But it is just not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possible to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remove every tiny particle of impurity, in the school lab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6072980"/>
              </p:ext>
            </p:extLst>
          </p:nvPr>
        </p:nvGraphicFramePr>
        <p:xfrm>
          <a:off x="277664" y="2780928"/>
          <a:ext cx="8542808" cy="2453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98192"/>
                <a:gridCol w="5544616"/>
              </a:tblGrid>
              <a:tr h="278634">
                <a:tc>
                  <a:txBody>
                    <a:bodyPr/>
                    <a:lstStyle/>
                    <a:p>
                      <a:r>
                        <a:rPr lang="en-GB" sz="17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Method of separation</a:t>
                      </a:r>
                      <a:endParaRPr lang="en-GB" sz="17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7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Used to separate…</a:t>
                      </a:r>
                      <a:endParaRPr lang="en-GB" sz="17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78634">
                <a:tc>
                  <a:txBody>
                    <a:bodyPr/>
                    <a:lstStyle/>
                    <a:p>
                      <a:r>
                        <a:rPr kumimoji="0" lang="en-GB" sz="17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filtration</a:t>
                      </a:r>
                      <a:endParaRPr kumimoji="0" lang="en-GB" sz="17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/>
                      <a:r>
                        <a:rPr kumimoji="0" lang="en-GB" sz="17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solid from a liquid</a:t>
                      </a:r>
                      <a:endParaRPr kumimoji="0" lang="en-GB" sz="17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78634">
                <a:tc>
                  <a:txBody>
                    <a:bodyPr/>
                    <a:lstStyle/>
                    <a:p>
                      <a:r>
                        <a:rPr kumimoji="0" lang="en-GB" sz="17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crystallisation</a:t>
                      </a:r>
                      <a:endParaRPr kumimoji="0" lang="en-GB" sz="17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/>
                      <a:r>
                        <a:rPr kumimoji="0" lang="en-US" sz="17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solute from its solution</a:t>
                      </a:r>
                      <a:endParaRPr kumimoji="0" lang="en-GB" sz="17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78634">
                <a:tc>
                  <a:txBody>
                    <a:bodyPr/>
                    <a:lstStyle/>
                    <a:p>
                      <a:r>
                        <a:rPr kumimoji="0" lang="en-GB" sz="17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evaporation</a:t>
                      </a:r>
                      <a:endParaRPr kumimoji="0" lang="en-GB" sz="17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/>
                      <a:r>
                        <a:rPr kumimoji="0" lang="en-US" sz="17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solute from its solution</a:t>
                      </a:r>
                      <a:endParaRPr kumimoji="0" lang="en-GB" sz="17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78634">
                <a:tc>
                  <a:txBody>
                    <a:bodyPr/>
                    <a:lstStyle/>
                    <a:p>
                      <a:r>
                        <a:rPr kumimoji="0" lang="en-GB" sz="17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simple distillation</a:t>
                      </a:r>
                      <a:endParaRPr kumimoji="0" lang="en-GB" sz="17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/>
                      <a:r>
                        <a:rPr kumimoji="0" lang="en-US" sz="17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solvent from a solution</a:t>
                      </a:r>
                      <a:endParaRPr kumimoji="0" lang="en-GB" sz="17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78634">
                <a:tc>
                  <a:txBody>
                    <a:bodyPr/>
                    <a:lstStyle/>
                    <a:p>
                      <a:r>
                        <a:rPr kumimoji="0" lang="en-GB" sz="17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fractional distillation</a:t>
                      </a:r>
                      <a:endParaRPr kumimoji="0" lang="en-GB" sz="17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/>
                      <a:r>
                        <a:rPr kumimoji="0" lang="en-GB" sz="17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liquids from each other</a:t>
                      </a:r>
                      <a:endParaRPr kumimoji="0" lang="en-GB" sz="17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78634">
                <a:tc>
                  <a:txBody>
                    <a:bodyPr/>
                    <a:lstStyle/>
                    <a:p>
                      <a:r>
                        <a:rPr kumimoji="0" lang="en-GB" sz="17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chromatography</a:t>
                      </a:r>
                      <a:endParaRPr kumimoji="0" lang="en-GB" sz="17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/>
                      <a:r>
                        <a:rPr kumimoji="0" lang="en-GB" sz="17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different substances from a solution</a:t>
                      </a:r>
                      <a:endParaRPr kumimoji="0" lang="en-GB" sz="17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271899" y="5273913"/>
            <a:ext cx="8548572" cy="1323439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latin typeface="FrutigerLTStd-Light"/>
              </a:rPr>
              <a:t>What does </a:t>
            </a:r>
            <a:r>
              <a:rPr lang="en-US" sz="1600" i="1" dirty="0">
                <a:solidFill>
                  <a:srgbClr val="000000"/>
                </a:solidFill>
                <a:latin typeface="FrutigerLTStd-LightItalic"/>
              </a:rPr>
              <a:t>a </a:t>
            </a:r>
            <a:r>
              <a:rPr lang="en-US" sz="1600" b="1" i="1" dirty="0">
                <a:solidFill>
                  <a:srgbClr val="000000"/>
                </a:solidFill>
                <a:latin typeface="FrutigerLTStd-LightItalic"/>
              </a:rPr>
              <a:t>pure substance </a:t>
            </a:r>
            <a:r>
              <a:rPr lang="en-US" sz="1600" dirty="0">
                <a:solidFill>
                  <a:srgbClr val="000000"/>
                </a:solidFill>
                <a:latin typeface="FrutigerLTStd-Light"/>
              </a:rPr>
              <a:t>mean?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 smtClean="0">
                <a:solidFill>
                  <a:srgbClr val="000000"/>
                </a:solidFill>
                <a:latin typeface="FrutigerLTStd-Light"/>
              </a:rPr>
              <a:t>You </a:t>
            </a:r>
            <a:r>
              <a:rPr lang="en-US" sz="1600" dirty="0">
                <a:solidFill>
                  <a:srgbClr val="000000"/>
                </a:solidFill>
                <a:latin typeface="FrutigerLTStd-Light"/>
              </a:rPr>
              <a:t>mix instant coffee with water, to make a cup of </a:t>
            </a:r>
            <a:r>
              <a:rPr lang="en-US" sz="1600" dirty="0" smtClean="0">
                <a:solidFill>
                  <a:srgbClr val="000000"/>
                </a:solidFill>
                <a:latin typeface="FrutigerLTStd-Light"/>
              </a:rPr>
              <a:t>coffee. Is </a:t>
            </a:r>
            <a:r>
              <a:rPr lang="en-US" sz="1600" dirty="0">
                <a:solidFill>
                  <a:srgbClr val="000000"/>
                </a:solidFill>
                <a:latin typeface="FrutigerLTStd-Light"/>
              </a:rPr>
              <a:t>the coffee an </a:t>
            </a:r>
            <a:r>
              <a:rPr lang="en-US" sz="1600" b="1" i="1" dirty="0">
                <a:solidFill>
                  <a:srgbClr val="000000"/>
                </a:solidFill>
                <a:latin typeface="FrutigerLTStd-LightItalic"/>
              </a:rPr>
              <a:t>impurity</a:t>
            </a:r>
            <a:r>
              <a:rPr lang="en-US" sz="1600" dirty="0">
                <a:solidFill>
                  <a:srgbClr val="000000"/>
                </a:solidFill>
                <a:latin typeface="FrutigerLTStd-Light"/>
              </a:rPr>
              <a:t>? Explain.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 smtClean="0">
                <a:solidFill>
                  <a:srgbClr val="000000"/>
                </a:solidFill>
                <a:latin typeface="FrutigerLTStd-Light"/>
              </a:rPr>
              <a:t>Explain </a:t>
            </a:r>
            <a:r>
              <a:rPr lang="en-US" sz="1600" dirty="0">
                <a:solidFill>
                  <a:srgbClr val="000000"/>
                </a:solidFill>
                <a:latin typeface="FrutigerLTStd-Light"/>
              </a:rPr>
              <a:t>why melting and boiling points can be used as a </a:t>
            </a:r>
            <a:r>
              <a:rPr lang="en-US" sz="1600" dirty="0" smtClean="0">
                <a:solidFill>
                  <a:srgbClr val="000000"/>
                </a:solidFill>
                <a:latin typeface="FrutigerLTStd-Light"/>
              </a:rPr>
              <a:t>way </a:t>
            </a:r>
            <a:r>
              <a:rPr lang="en-GB" sz="1600" dirty="0" smtClean="0">
                <a:solidFill>
                  <a:srgbClr val="000000"/>
                </a:solidFill>
                <a:latin typeface="FrutigerLTStd-Light"/>
              </a:rPr>
              <a:t>to </a:t>
            </a:r>
            <a:r>
              <a:rPr lang="en-GB" sz="1600" dirty="0">
                <a:solidFill>
                  <a:srgbClr val="000000"/>
                </a:solidFill>
                <a:latin typeface="FrutigerLTStd-Light"/>
              </a:rPr>
              <a:t>check purity.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 smtClean="0">
                <a:solidFill>
                  <a:srgbClr val="000000"/>
                </a:solidFill>
                <a:latin typeface="FrutigerLTStd-Light"/>
              </a:rPr>
              <a:t>Could </a:t>
            </a:r>
            <a:r>
              <a:rPr lang="en-US" sz="1600" dirty="0">
                <a:solidFill>
                  <a:srgbClr val="000000"/>
                </a:solidFill>
                <a:latin typeface="FrutigerLTStd-Light"/>
              </a:rPr>
              <a:t>there be impurities in a gas? Explain.</a:t>
            </a:r>
            <a:endParaRPr lang="en-GB" sz="1600" dirty="0"/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8172400" y="3174067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71917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4000" dirty="0" smtClean="0"/>
              <a:t>2.3 – Separation method (part 1)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22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1901" y="1124744"/>
            <a:ext cx="61003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Separating a solid from a liquid</a:t>
            </a:r>
            <a:endParaRPr lang="en-US" sz="20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Which method should you use? It depends on whether the solid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is dissolved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and how its solubility changes with temperature.</a:t>
            </a:r>
          </a:p>
          <a:p>
            <a:pPr marL="342900" indent="-342900">
              <a:buClr>
                <a:srgbClr val="0070C0"/>
              </a:buClr>
              <a:buFont typeface="+mj-lt"/>
              <a:buAutoNum type="arabicPeriod"/>
            </a:pP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filtering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E.g.,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chalk is insoluble in water. So it is easy to separate by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filtering. The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chalk is trapped in the filter paper, while the water passes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through. The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trapped solid is called the 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residue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 The water is the filtrate.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124744"/>
            <a:ext cx="2398065" cy="181614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372200" y="2915652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FrutigerLTStd-Light"/>
              </a:rPr>
              <a:t>Filtering in the </a:t>
            </a:r>
            <a:r>
              <a:rPr lang="en-GB" dirty="0" smtClean="0">
                <a:latin typeface="FrutigerLTStd-Light"/>
              </a:rPr>
              <a:t>kitchen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4048" y="3973559"/>
            <a:ext cx="3816424" cy="262379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88032" y="4437112"/>
            <a:ext cx="4572000" cy="2123658"/>
          </a:xfrm>
          <a:prstGeom prst="rect">
            <a:avLst/>
          </a:prstGeom>
          <a:solidFill>
            <a:srgbClr val="A7C4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en-GB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Saturated solutions</a:t>
            </a:r>
          </a:p>
          <a:p>
            <a:pPr marL="276225" indent="-276225">
              <a:buClr>
                <a:srgbClr val="C00000"/>
              </a:buClr>
              <a:buSzPct val="113000"/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Remember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most solutes get </a:t>
            </a:r>
            <a:r>
              <a:rPr lang="en-US" sz="2200" i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soluble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the temperature rises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so </a:t>
            </a:r>
            <a:r>
              <a:rPr lang="en-US" sz="2200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soluble as it falls!</a:t>
            </a:r>
          </a:p>
          <a:p>
            <a:pPr marL="276225" indent="-276225">
              <a:buClr>
                <a:srgbClr val="C00000"/>
              </a:buClr>
              <a:buSzPct val="113000"/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saturated solution can hold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more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solute, at that temperature.</a:t>
            </a: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 rot="1078849">
            <a:off x="4493476" y="4299612"/>
            <a:ext cx="504056" cy="504056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hlinkClick r:id="rId5" action="ppaction://hlinksldjump"/>
          </p:cNvPr>
          <p:cNvSpPr txBox="1"/>
          <p:nvPr/>
        </p:nvSpPr>
        <p:spPr>
          <a:xfrm>
            <a:off x="8172400" y="331808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20877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4000" dirty="0" smtClean="0"/>
              <a:t>2.3 – Separation method (part 1)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1900" y="1124744"/>
            <a:ext cx="847656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 startAt="2"/>
            </a:pP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crystallisation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You can obtain many solids from their solutions by letting crystals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form. The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process is called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crystallisation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 It works because soluble solids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tend to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be less soluble at lower temperatures.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E.g.: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3528" y="2420888"/>
            <a:ext cx="8476562" cy="209421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51520" y="4586352"/>
            <a:ext cx="23762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This is a solution of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copper(II) sulfate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 water. You want to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obtain solid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copper(II) sulfate from it.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327350" y="4586352"/>
            <a:ext cx="23762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So you heat the solution to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evaporate some of the water. It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becomes more concentrated.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403179" y="4586352"/>
            <a:ext cx="23762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Eventually the solution becomes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saturated. If you cool it now,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crystals will start to form.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8172400" y="112474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17661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4000" dirty="0" smtClean="0"/>
              <a:t>2.3 – Separation method (part 1)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5504" y="1136912"/>
            <a:ext cx="84765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 startAt="2"/>
            </a:pP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</a:t>
            </a:r>
            <a:r>
              <a:rPr lang="en-US" sz="20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crystallisation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3528" y="1628800"/>
            <a:ext cx="2818749" cy="187220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51520" y="3933056"/>
            <a:ext cx="27363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4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Check that it is ready by placing a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drop on a microscope slide.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Crystals will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form quickly on the cool glass.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327350" y="3933056"/>
            <a:ext cx="23762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Leave the solution to cool.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Crystals start to form in it, as the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temperature falls.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43140" y="3933056"/>
            <a:ext cx="273630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6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Remove the crystals by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filtering. Then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rinse them with distilled water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and dry them with filter paper.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19638" y="1621198"/>
            <a:ext cx="2822429" cy="229138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81803" y="1501879"/>
            <a:ext cx="2098309" cy="2427989"/>
          </a:xfrm>
          <a:prstGeom prst="rect">
            <a:avLst/>
          </a:prstGeom>
        </p:spPr>
      </p:pic>
      <p:sp>
        <p:nvSpPr>
          <p:cNvPr id="14" name="TextBox 13">
            <a:hlinkClick r:id="rId6" action="ppaction://hlinksldjump"/>
          </p:cNvPr>
          <p:cNvSpPr txBox="1"/>
          <p:nvPr/>
        </p:nvSpPr>
        <p:spPr>
          <a:xfrm>
            <a:off x="8172400" y="112474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22572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4000" dirty="0" smtClean="0"/>
              <a:t>2.3 – Separation method (part 1)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9335" y="5397023"/>
            <a:ext cx="84827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Making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living from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crystallisation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 Seawater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is led into shallow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ponds. The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water evaporates in the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sun. He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collects the sea salt, and sells it.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Image result for making salt through collecting seawater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07357" y="1196752"/>
            <a:ext cx="7365043" cy="4207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8172400" y="112474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57122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4000" dirty="0" smtClean="0"/>
              <a:t>2.3 – Separation method (part 1)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1900" y="1124744"/>
            <a:ext cx="847656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 startAt="2"/>
            </a:pP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evaporating all the solvent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For some substances, the solubility changes very little as the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temperature falls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 So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crystallisation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does not work for these. Salt is an example.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95536" y="4896451"/>
            <a:ext cx="41044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To obtain salt from an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aqueous solution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you need to keep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heating the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solution, to evaporate the water.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716018" y="4955684"/>
            <a:ext cx="40324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When there is only a little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water left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the salt will start to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appear. Heat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carefully until it is dry.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3528" y="2845487"/>
            <a:ext cx="8386160" cy="1879657"/>
          </a:xfrm>
          <a:prstGeom prst="rect">
            <a:avLst/>
          </a:prstGeom>
        </p:spPr>
      </p:pic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172400" y="576635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76804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4000" dirty="0" smtClean="0"/>
              <a:t>2.3 – Separation method (part 1)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95536" y="5265782"/>
            <a:ext cx="38164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Evaporating the water from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 solution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of salt in water.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716018" y="5325015"/>
            <a:ext cx="40324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Evaporating the ethanol from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 solution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of sugar in ethanol, over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 water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bath.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0" t="9949" r="11066"/>
          <a:stretch/>
        </p:blipFill>
        <p:spPr>
          <a:xfrm>
            <a:off x="323528" y="1147397"/>
            <a:ext cx="3888432" cy="402217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7" t="4974" r="6556" b="103"/>
          <a:stretch/>
        </p:blipFill>
        <p:spPr>
          <a:xfrm>
            <a:off x="4716016" y="1147397"/>
            <a:ext cx="3922727" cy="4045999"/>
          </a:xfrm>
          <a:prstGeom prst="rect">
            <a:avLst/>
          </a:prstGeom>
        </p:spPr>
      </p:pic>
      <p:sp>
        <p:nvSpPr>
          <p:cNvPr id="8" name="TextBox 7">
            <a:hlinkClick r:id="rId5" action="ppaction://hlinksldjump"/>
          </p:cNvPr>
          <p:cNvSpPr txBox="1"/>
          <p:nvPr/>
        </p:nvSpPr>
        <p:spPr>
          <a:xfrm>
            <a:off x="8172400" y="108583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87964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4000" dirty="0" smtClean="0"/>
              <a:t>2.3 – Separation method (part 1)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1520" y="1124744"/>
            <a:ext cx="4896544" cy="56507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172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Separating a mixture of two </a:t>
            </a:r>
            <a:r>
              <a:rPr lang="en-US" sz="172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solids</a:t>
            </a:r>
            <a:endParaRPr lang="en-US" sz="172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720" dirty="0">
                <a:latin typeface="Arial" panose="020B0604020202020204" pitchFamily="34" charset="0"/>
                <a:cs typeface="Arial" panose="020B0604020202020204" pitchFamily="34" charset="0"/>
              </a:rPr>
              <a:t>To separate two solids, you could choose a solvent that will dissolve </a:t>
            </a:r>
            <a:r>
              <a:rPr lang="en-US" sz="1720" dirty="0" smtClean="0">
                <a:latin typeface="Arial" panose="020B0604020202020204" pitchFamily="34" charset="0"/>
                <a:cs typeface="Arial" panose="020B0604020202020204" pitchFamily="34" charset="0"/>
              </a:rPr>
              <a:t>just one </a:t>
            </a:r>
            <a:r>
              <a:rPr lang="en-US" sz="172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1720" dirty="0" smtClean="0">
                <a:latin typeface="Arial" panose="020B0604020202020204" pitchFamily="34" charset="0"/>
                <a:cs typeface="Arial" panose="020B0604020202020204" pitchFamily="34" charset="0"/>
              </a:rPr>
              <a:t>them.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720" dirty="0" smtClean="0">
                <a:latin typeface="Arial" panose="020B0604020202020204" pitchFamily="34" charset="0"/>
                <a:cs typeface="Arial" panose="020B0604020202020204" pitchFamily="34" charset="0"/>
              </a:rPr>
              <a:t>For example, </a:t>
            </a:r>
            <a:r>
              <a:rPr lang="en-US" sz="1720" dirty="0">
                <a:latin typeface="Arial" panose="020B0604020202020204" pitchFamily="34" charset="0"/>
                <a:cs typeface="Arial" panose="020B0604020202020204" pitchFamily="34" charset="0"/>
              </a:rPr>
              <a:t>water dissolves salt but not sand. So you could separate </a:t>
            </a:r>
            <a:r>
              <a:rPr lang="en-US" sz="1720" dirty="0" smtClean="0">
                <a:latin typeface="Arial" panose="020B0604020202020204" pitchFamily="34" charset="0"/>
                <a:cs typeface="Arial" panose="020B0604020202020204" pitchFamily="34" charset="0"/>
              </a:rPr>
              <a:t>a mixture </a:t>
            </a:r>
            <a:r>
              <a:rPr lang="en-US" sz="1720" dirty="0">
                <a:latin typeface="Arial" panose="020B0604020202020204" pitchFamily="34" charset="0"/>
                <a:cs typeface="Arial" panose="020B0604020202020204" pitchFamily="34" charset="0"/>
              </a:rPr>
              <a:t>of salt and sand like this:</a:t>
            </a:r>
          </a:p>
          <a:p>
            <a:pPr marL="723900" indent="-371475">
              <a:buClr>
                <a:srgbClr val="C00000"/>
              </a:buClr>
              <a:buFont typeface="+mj-lt"/>
              <a:buAutoNum type="arabicPeriod"/>
            </a:pPr>
            <a:r>
              <a:rPr lang="en-US" sz="1720" dirty="0" smtClean="0">
                <a:latin typeface="Arial" panose="020B0604020202020204" pitchFamily="34" charset="0"/>
                <a:cs typeface="Arial" panose="020B0604020202020204" pitchFamily="34" charset="0"/>
              </a:rPr>
              <a:t>Add </a:t>
            </a:r>
            <a:r>
              <a:rPr lang="en-US" sz="1720" dirty="0">
                <a:latin typeface="Arial" panose="020B0604020202020204" pitchFamily="34" charset="0"/>
                <a:cs typeface="Arial" panose="020B0604020202020204" pitchFamily="34" charset="0"/>
              </a:rPr>
              <a:t>water to the mixture, and stir. The salt dissolves.</a:t>
            </a:r>
          </a:p>
          <a:p>
            <a:pPr marL="723900" indent="-371475">
              <a:buClr>
                <a:srgbClr val="C00000"/>
              </a:buClr>
              <a:buFont typeface="+mj-lt"/>
              <a:buAutoNum type="arabicPeriod"/>
            </a:pPr>
            <a:r>
              <a:rPr lang="en-US" sz="1720" dirty="0" smtClean="0">
                <a:latin typeface="Arial" panose="020B0604020202020204" pitchFamily="34" charset="0"/>
                <a:cs typeface="Arial" panose="020B0604020202020204" pitchFamily="34" charset="0"/>
              </a:rPr>
              <a:t>Filter </a:t>
            </a:r>
            <a:r>
              <a:rPr lang="en-US" sz="1720" dirty="0">
                <a:latin typeface="Arial" panose="020B0604020202020204" pitchFamily="34" charset="0"/>
                <a:cs typeface="Arial" panose="020B0604020202020204" pitchFamily="34" charset="0"/>
              </a:rPr>
              <a:t>the mixture. The sand is trapped in the filter paper, but the </a:t>
            </a:r>
            <a:r>
              <a:rPr lang="en-US" sz="1720" dirty="0" smtClean="0">
                <a:latin typeface="Arial" panose="020B0604020202020204" pitchFamily="34" charset="0"/>
                <a:cs typeface="Arial" panose="020B0604020202020204" pitchFamily="34" charset="0"/>
              </a:rPr>
              <a:t>salt solution </a:t>
            </a:r>
            <a:r>
              <a:rPr lang="en-US" sz="1720" dirty="0">
                <a:latin typeface="Arial" panose="020B0604020202020204" pitchFamily="34" charset="0"/>
                <a:cs typeface="Arial" panose="020B0604020202020204" pitchFamily="34" charset="0"/>
              </a:rPr>
              <a:t>passes through.</a:t>
            </a:r>
          </a:p>
          <a:p>
            <a:pPr marL="723900" indent="-371475">
              <a:buClr>
                <a:srgbClr val="C00000"/>
              </a:buClr>
              <a:buFont typeface="+mj-lt"/>
              <a:buAutoNum type="arabicPeriod"/>
            </a:pPr>
            <a:r>
              <a:rPr lang="en-US" sz="1720" dirty="0" smtClean="0">
                <a:latin typeface="Arial" panose="020B0604020202020204" pitchFamily="34" charset="0"/>
                <a:cs typeface="Arial" panose="020B0604020202020204" pitchFamily="34" charset="0"/>
              </a:rPr>
              <a:t>Rinse </a:t>
            </a:r>
            <a:r>
              <a:rPr lang="en-US" sz="1720" dirty="0">
                <a:latin typeface="Arial" panose="020B0604020202020204" pitchFamily="34" charset="0"/>
                <a:cs typeface="Arial" panose="020B0604020202020204" pitchFamily="34" charset="0"/>
              </a:rPr>
              <a:t>the sand with water, and dry it in an oven.</a:t>
            </a:r>
          </a:p>
          <a:p>
            <a:pPr marL="723900" indent="-371475">
              <a:buClr>
                <a:srgbClr val="C00000"/>
              </a:buClr>
              <a:buFont typeface="+mj-lt"/>
              <a:buAutoNum type="arabicPeriod"/>
            </a:pPr>
            <a:r>
              <a:rPr lang="en-US" sz="1720" dirty="0" smtClean="0">
                <a:latin typeface="Arial" panose="020B0604020202020204" pitchFamily="34" charset="0"/>
                <a:cs typeface="Arial" panose="020B0604020202020204" pitchFamily="34" charset="0"/>
              </a:rPr>
              <a:t>Evaporate </a:t>
            </a:r>
            <a:r>
              <a:rPr lang="en-US" sz="1720" dirty="0">
                <a:latin typeface="Arial" panose="020B0604020202020204" pitchFamily="34" charset="0"/>
                <a:cs typeface="Arial" panose="020B0604020202020204" pitchFamily="34" charset="0"/>
              </a:rPr>
              <a:t>the water from the salt solution, to give dry salt.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720" dirty="0">
                <a:latin typeface="Arial" panose="020B0604020202020204" pitchFamily="34" charset="0"/>
                <a:cs typeface="Arial" panose="020B0604020202020204" pitchFamily="34" charset="0"/>
              </a:rPr>
              <a:t>Water could not be used to separate salt and sugar, because it </a:t>
            </a:r>
            <a:r>
              <a:rPr lang="en-US" sz="1720" dirty="0" smtClean="0">
                <a:latin typeface="Arial" panose="020B0604020202020204" pitchFamily="34" charset="0"/>
                <a:cs typeface="Arial" panose="020B0604020202020204" pitchFamily="34" charset="0"/>
              </a:rPr>
              <a:t>dissolves both</a:t>
            </a:r>
            <a:r>
              <a:rPr lang="en-US" sz="1720" dirty="0">
                <a:latin typeface="Arial" panose="020B0604020202020204" pitchFamily="34" charset="0"/>
                <a:cs typeface="Arial" panose="020B0604020202020204" pitchFamily="34" charset="0"/>
              </a:rPr>
              <a:t>. But you could use ethanol, which dissolves sugar but not salt. </a:t>
            </a:r>
            <a:r>
              <a:rPr lang="en-US" sz="1720" dirty="0" smtClean="0">
                <a:latin typeface="Arial" panose="020B0604020202020204" pitchFamily="34" charset="0"/>
                <a:cs typeface="Arial" panose="020B0604020202020204" pitchFamily="34" charset="0"/>
              </a:rPr>
              <a:t>Ethanol is </a:t>
            </a:r>
            <a:r>
              <a:rPr lang="en-US" sz="1720" dirty="0">
                <a:latin typeface="Arial" panose="020B0604020202020204" pitchFamily="34" charset="0"/>
                <a:cs typeface="Arial" panose="020B0604020202020204" pitchFamily="34" charset="0"/>
              </a:rPr>
              <a:t>flammable, so should be evaporated over a water bath, as shown here.</a:t>
            </a:r>
            <a:endParaRPr lang="en-US" sz="172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292080" y="1124744"/>
            <a:ext cx="3456382" cy="54720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 numCol="1">
            <a:spAutoFit/>
          </a:bodyPr>
          <a:lstStyle/>
          <a:p>
            <a:pPr marL="271463" indent="-271463">
              <a:buClr>
                <a:srgbClr val="0070C0"/>
              </a:buClr>
              <a:buFont typeface="+mj-lt"/>
              <a:buAutoNum type="arabicPeriod"/>
            </a:pPr>
            <a:r>
              <a:rPr lang="en-US" sz="1680" dirty="0" smtClean="0"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en-US" sz="1680" dirty="0">
                <a:latin typeface="Arial" panose="020B0604020202020204" pitchFamily="34" charset="0"/>
                <a:cs typeface="Arial" panose="020B0604020202020204" pitchFamily="34" charset="0"/>
              </a:rPr>
              <a:t>does this term mean? Give an </a:t>
            </a:r>
            <a:r>
              <a:rPr lang="en-US" sz="1680" dirty="0" smtClean="0">
                <a:latin typeface="Arial" panose="020B0604020202020204" pitchFamily="34" charset="0"/>
                <a:cs typeface="Arial" panose="020B0604020202020204" pitchFamily="34" charset="0"/>
              </a:rPr>
              <a:t>example.</a:t>
            </a:r>
            <a:br>
              <a:rPr lang="en-US" sz="168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80" b="1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680" dirty="0" smtClean="0">
                <a:latin typeface="Arial" panose="020B0604020202020204" pitchFamily="34" charset="0"/>
                <a:cs typeface="Arial" panose="020B0604020202020204" pitchFamily="34" charset="0"/>
              </a:rPr>
              <a:t> filtrate 	</a:t>
            </a:r>
            <a:r>
              <a:rPr lang="en-US" sz="1680" b="1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1680" dirty="0" smtClean="0">
                <a:latin typeface="Arial" panose="020B0604020202020204" pitchFamily="34" charset="0"/>
                <a:cs typeface="Arial" panose="020B0604020202020204" pitchFamily="34" charset="0"/>
              </a:rPr>
              <a:t> residue</a:t>
            </a:r>
          </a:p>
          <a:p>
            <a:pPr marL="271463" indent="-271463">
              <a:buClr>
                <a:srgbClr val="0070C0"/>
              </a:buClr>
              <a:buFont typeface="+mj-lt"/>
              <a:buAutoNum type="arabicPeriod"/>
            </a:pPr>
            <a:r>
              <a:rPr lang="en-US" sz="1680" dirty="0" smtClean="0"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lang="en-US" sz="1680" dirty="0">
                <a:latin typeface="Arial" panose="020B0604020202020204" pitchFamily="34" charset="0"/>
                <a:cs typeface="Arial" panose="020B0604020202020204" pitchFamily="34" charset="0"/>
              </a:rPr>
              <a:t>have a solution of sugar in water. You want to </a:t>
            </a:r>
            <a:r>
              <a:rPr lang="en-US" sz="1680" dirty="0" smtClean="0">
                <a:latin typeface="Arial" panose="020B0604020202020204" pitchFamily="34" charset="0"/>
                <a:cs typeface="Arial" panose="020B0604020202020204" pitchFamily="34" charset="0"/>
              </a:rPr>
              <a:t>obtain the </a:t>
            </a:r>
            <a:r>
              <a:rPr lang="en-US" sz="1680" dirty="0">
                <a:latin typeface="Arial" panose="020B0604020202020204" pitchFamily="34" charset="0"/>
                <a:cs typeface="Arial" panose="020B0604020202020204" pitchFamily="34" charset="0"/>
              </a:rPr>
              <a:t>sugar from it.</a:t>
            </a:r>
          </a:p>
          <a:p>
            <a:pPr marL="620713" indent="-342900">
              <a:buClr>
                <a:srgbClr val="0070C0"/>
              </a:buClr>
              <a:buFont typeface="+mj-lt"/>
              <a:buAutoNum type="alphaLcParenR"/>
            </a:pPr>
            <a:r>
              <a:rPr lang="en-US" sz="1680" dirty="0" smtClean="0">
                <a:latin typeface="Arial" panose="020B0604020202020204" pitchFamily="34" charset="0"/>
                <a:cs typeface="Arial" panose="020B0604020202020204" pitchFamily="34" charset="0"/>
              </a:rPr>
              <a:t>Explain </a:t>
            </a:r>
            <a:r>
              <a:rPr lang="en-US" sz="1680" dirty="0">
                <a:latin typeface="Arial" panose="020B0604020202020204" pitchFamily="34" charset="0"/>
                <a:cs typeface="Arial" panose="020B0604020202020204" pitchFamily="34" charset="0"/>
              </a:rPr>
              <a:t>why filtering will not work.</a:t>
            </a:r>
          </a:p>
          <a:p>
            <a:pPr marL="620713" indent="-342900">
              <a:buClr>
                <a:srgbClr val="0070C0"/>
              </a:buClr>
              <a:buFont typeface="+mj-lt"/>
              <a:buAutoNum type="alphaLcParenR"/>
            </a:pPr>
            <a:r>
              <a:rPr lang="en-US" sz="1680" dirty="0" smtClean="0">
                <a:latin typeface="Arial" panose="020B0604020202020204" pitchFamily="34" charset="0"/>
                <a:cs typeface="Arial" panose="020B0604020202020204" pitchFamily="34" charset="0"/>
              </a:rPr>
              <a:t>Which </a:t>
            </a:r>
            <a:r>
              <a:rPr lang="en-US" sz="1680" dirty="0">
                <a:latin typeface="Arial" panose="020B0604020202020204" pitchFamily="34" charset="0"/>
                <a:cs typeface="Arial" panose="020B0604020202020204" pitchFamily="34" charset="0"/>
              </a:rPr>
              <a:t>method will you use instead?</a:t>
            </a:r>
          </a:p>
          <a:p>
            <a:pPr marL="342900" indent="-342900">
              <a:buClr>
                <a:srgbClr val="0070C0"/>
              </a:buClr>
              <a:buFont typeface="+mj-lt"/>
              <a:buAutoNum type="arabicPeriod" startAt="3"/>
            </a:pPr>
            <a:r>
              <a:rPr lang="en-US" sz="1680" dirty="0" smtClean="0"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US" sz="1680" dirty="0">
                <a:latin typeface="Arial" panose="020B0604020202020204" pitchFamily="34" charset="0"/>
                <a:cs typeface="Arial" panose="020B0604020202020204" pitchFamily="34" charset="0"/>
              </a:rPr>
              <a:t>how you would </a:t>
            </a:r>
            <a:r>
              <a:rPr lang="en-US" sz="1680" dirty="0" err="1">
                <a:latin typeface="Arial" panose="020B0604020202020204" pitchFamily="34" charset="0"/>
                <a:cs typeface="Arial" panose="020B0604020202020204" pitchFamily="34" charset="0"/>
              </a:rPr>
              <a:t>crystallise</a:t>
            </a:r>
            <a:r>
              <a:rPr lang="en-US" sz="1680" dirty="0">
                <a:latin typeface="Arial" panose="020B0604020202020204" pitchFamily="34" charset="0"/>
                <a:cs typeface="Arial" panose="020B0604020202020204" pitchFamily="34" charset="0"/>
              </a:rPr>
              <a:t> potassium nitrate </a:t>
            </a:r>
            <a:r>
              <a:rPr lang="en-US" sz="1680" dirty="0" smtClean="0">
                <a:latin typeface="Arial" panose="020B0604020202020204" pitchFamily="34" charset="0"/>
                <a:cs typeface="Arial" panose="020B0604020202020204" pitchFamily="34" charset="0"/>
              </a:rPr>
              <a:t>from its </a:t>
            </a:r>
            <a:r>
              <a:rPr lang="en-US" sz="1680" dirty="0">
                <a:latin typeface="Arial" panose="020B0604020202020204" pitchFamily="34" charset="0"/>
                <a:cs typeface="Arial" panose="020B0604020202020204" pitchFamily="34" charset="0"/>
              </a:rPr>
              <a:t>aqueous solution.</a:t>
            </a:r>
          </a:p>
          <a:p>
            <a:pPr marL="271463" indent="-271463">
              <a:buClr>
                <a:srgbClr val="0070C0"/>
              </a:buClr>
              <a:buFont typeface="+mj-lt"/>
              <a:buAutoNum type="arabicPeriod" startAt="3"/>
            </a:pPr>
            <a:r>
              <a:rPr lang="en-US" sz="1680" dirty="0" smtClean="0">
                <a:latin typeface="Arial" panose="020B0604020202020204" pitchFamily="34" charset="0"/>
                <a:cs typeface="Arial" panose="020B0604020202020204" pitchFamily="34" charset="0"/>
              </a:rPr>
              <a:t>How </a:t>
            </a:r>
            <a:r>
              <a:rPr lang="en-US" sz="1680" dirty="0">
                <a:latin typeface="Arial" panose="020B0604020202020204" pitchFamily="34" charset="0"/>
                <a:cs typeface="Arial" panose="020B0604020202020204" pitchFamily="34" charset="0"/>
              </a:rPr>
              <a:t>would you separate salt and sugar? Mention </a:t>
            </a:r>
            <a:r>
              <a:rPr lang="en-US" sz="1680" dirty="0" smtClean="0">
                <a:latin typeface="Arial" panose="020B0604020202020204" pitchFamily="34" charset="0"/>
                <a:cs typeface="Arial" panose="020B0604020202020204" pitchFamily="34" charset="0"/>
              </a:rPr>
              <a:t>any special </a:t>
            </a:r>
            <a:r>
              <a:rPr lang="en-US" sz="1680" dirty="0">
                <a:latin typeface="Arial" panose="020B0604020202020204" pitchFamily="34" charset="0"/>
                <a:cs typeface="Arial" panose="020B0604020202020204" pitchFamily="34" charset="0"/>
              </a:rPr>
              <a:t>safety precaution you would take.</a:t>
            </a:r>
          </a:p>
          <a:p>
            <a:pPr marL="271463" indent="-271463">
              <a:buClr>
                <a:srgbClr val="0070C0"/>
              </a:buClr>
              <a:buFont typeface="+mj-lt"/>
              <a:buAutoNum type="arabicPeriod" startAt="3"/>
            </a:pPr>
            <a:r>
              <a:rPr lang="en-US" sz="1680" dirty="0" smtClean="0">
                <a:latin typeface="Arial" panose="020B0604020202020204" pitchFamily="34" charset="0"/>
                <a:cs typeface="Arial" panose="020B0604020202020204" pitchFamily="34" charset="0"/>
              </a:rPr>
              <a:t>Now </a:t>
            </a:r>
            <a:r>
              <a:rPr lang="en-US" sz="1680" dirty="0">
                <a:latin typeface="Arial" panose="020B0604020202020204" pitchFamily="34" charset="0"/>
                <a:cs typeface="Arial" panose="020B0604020202020204" pitchFamily="34" charset="0"/>
              </a:rPr>
              <a:t>see if you can think of a way to get clean sand from </a:t>
            </a:r>
            <a:r>
              <a:rPr lang="en-US" sz="1680" dirty="0" smtClean="0">
                <a:latin typeface="Arial" panose="020B0604020202020204" pitchFamily="34" charset="0"/>
                <a:cs typeface="Arial" panose="020B0604020202020204" pitchFamily="34" charset="0"/>
              </a:rPr>
              <a:t>a mixture </a:t>
            </a:r>
            <a:r>
              <a:rPr lang="en-US" sz="1680" dirty="0">
                <a:latin typeface="Arial" panose="020B0604020202020204" pitchFamily="34" charset="0"/>
                <a:cs typeface="Arial" panose="020B0604020202020204" pitchFamily="34" charset="0"/>
              </a:rPr>
              <a:t>of sand and little bits of iron wire.</a:t>
            </a:r>
          </a:p>
        </p:txBody>
      </p:sp>
      <p:sp>
        <p:nvSpPr>
          <p:cNvPr id="9" name="Oval 8"/>
          <p:cNvSpPr/>
          <p:nvPr/>
        </p:nvSpPr>
        <p:spPr>
          <a:xfrm rot="1078849">
            <a:off x="8394940" y="1046220"/>
            <a:ext cx="504056" cy="504056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7148396" y="-1673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5691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Structure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300" dirty="0"/>
              <a:t>All candidates must enter for three papers.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072362"/>
              </p:ext>
            </p:extLst>
          </p:nvPr>
        </p:nvGraphicFramePr>
        <p:xfrm>
          <a:off x="331250" y="1581160"/>
          <a:ext cx="8417211" cy="504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8742"/>
                <a:gridCol w="216024"/>
                <a:gridCol w="4032445"/>
              </a:tblGrid>
              <a:tr h="360040"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candidates take: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Extended candidates take: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1                                           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multiple-choice paper consisting of 40 items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 the four-choice type.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 the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syllabus content.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30%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2                                        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multiple-choice paper consisting of 40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items of the four-choice type.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Extended syllabus content (Core and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Supplement).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30%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388560"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solidFill>
                      <a:srgbClr val="92D050"/>
                    </a:solidFil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US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3                                 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written paper consisting of short-answer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 structured questions.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 AO1 and AO2. Questions will be based on the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syllabus content.                                 80 marks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50%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4                               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written paper consisting of short-answer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 structured questions.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Extended syllabus content (Core and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Supplement).                                    80 marks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50%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859104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4000" dirty="0" smtClean="0"/>
              <a:t>2.4 – Separation method (part 2)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1520" y="1124744"/>
            <a:ext cx="51845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Simple distillation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This is a way to obtain the solvent from a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solution. The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apparatus is shown on the right. It could be used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 obtain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water from salt water, for example. Like this:</a:t>
            </a:r>
          </a:p>
          <a:p>
            <a:pPr marL="723900" indent="-361950">
              <a:buClr>
                <a:srgbClr val="C00000"/>
              </a:buClr>
              <a:buFont typeface="+mj-lt"/>
              <a:buAutoNum type="arabicPeriod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Heat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solution in the flask. As it boils,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water vapour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rises into the condenser, leaving salt behind.</a:t>
            </a:r>
          </a:p>
          <a:p>
            <a:pPr marL="723900" indent="-361950">
              <a:buClr>
                <a:srgbClr val="C00000"/>
              </a:buClr>
              <a:buFont typeface="+mj-lt"/>
              <a:buAutoNum type="arabicPeriod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condenser is cold, so the vapour condenses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 water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 it.</a:t>
            </a:r>
          </a:p>
          <a:p>
            <a:pPr marL="723900" indent="-361950">
              <a:buClr>
                <a:srgbClr val="C00000"/>
              </a:buClr>
              <a:buFont typeface="+mj-lt"/>
              <a:buAutoNum type="arabicPeriod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water drips into the beaker. It is called </a:t>
            </a: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distilled water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 It is almost pure.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You could get drinking water from seawater, in this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way. Many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countries in the Middle East obtain drinking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water by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distilling seawater in giant distillation plants.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80112" y="1196752"/>
            <a:ext cx="3168352" cy="2520281"/>
          </a:xfrm>
          <a:prstGeom prst="rect">
            <a:avLst/>
          </a:prstGeom>
        </p:spPr>
      </p:pic>
      <p:sp>
        <p:nvSpPr>
          <p:cNvPr id="5" name="TextBox 4">
            <a:hlinkClick r:id="rId4" action="ppaction://hlinkfile"/>
          </p:cNvPr>
          <p:cNvSpPr txBox="1"/>
          <p:nvPr/>
        </p:nvSpPr>
        <p:spPr>
          <a:xfrm>
            <a:off x="6379458" y="5935754"/>
            <a:ext cx="1646605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GB" b="1" dirty="0" smtClean="0"/>
              <a:t>Or Click Here</a:t>
            </a:r>
            <a:endParaRPr lang="en-GB" b="1" dirty="0"/>
          </a:p>
        </p:txBody>
      </p:sp>
      <p:sp>
        <p:nvSpPr>
          <p:cNvPr id="8" name="TextBox 7">
            <a:hlinkClick r:id="rId5" action="ppaction://hlinksldjump"/>
          </p:cNvPr>
          <p:cNvSpPr txBox="1"/>
          <p:nvPr/>
        </p:nvSpPr>
        <p:spPr>
          <a:xfrm>
            <a:off x="8172400" y="112474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96485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4000" dirty="0" smtClean="0"/>
              <a:t>2.4 – Separation method (part 2)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83812"/>
            <a:ext cx="600980" cy="36892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1520" y="1124744"/>
            <a:ext cx="5976664" cy="5521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GB" sz="169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Fractional </a:t>
            </a:r>
            <a:r>
              <a:rPr lang="en-US" sz="169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distillation</a:t>
            </a:r>
          </a:p>
          <a:p>
            <a:pPr marL="276225" indent="-276225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690" dirty="0">
                <a:latin typeface="Arial" panose="020B0604020202020204" pitchFamily="34" charset="0"/>
                <a:cs typeface="Arial" panose="020B0604020202020204" pitchFamily="34" charset="0"/>
              </a:rPr>
              <a:t>This is used to separate a mixture of liquids from each </a:t>
            </a:r>
            <a:r>
              <a:rPr lang="en-US" sz="1690" dirty="0" smtClean="0">
                <a:latin typeface="Arial" panose="020B0604020202020204" pitchFamily="34" charset="0"/>
                <a:cs typeface="Arial" panose="020B0604020202020204" pitchFamily="34" charset="0"/>
              </a:rPr>
              <a:t>other. It </a:t>
            </a:r>
            <a:r>
              <a:rPr lang="en-US" sz="1690" dirty="0">
                <a:latin typeface="Arial" panose="020B0604020202020204" pitchFamily="34" charset="0"/>
                <a:cs typeface="Arial" panose="020B0604020202020204" pitchFamily="34" charset="0"/>
              </a:rPr>
              <a:t>makes use of their different boiling points. You could use </a:t>
            </a:r>
            <a:r>
              <a:rPr lang="en-US" sz="1690" dirty="0" smtClean="0">
                <a:latin typeface="Arial" panose="020B0604020202020204" pitchFamily="34" charset="0"/>
                <a:cs typeface="Arial" panose="020B0604020202020204" pitchFamily="34" charset="0"/>
              </a:rPr>
              <a:t>it to </a:t>
            </a:r>
            <a:r>
              <a:rPr lang="en-US" sz="1690" dirty="0">
                <a:latin typeface="Arial" panose="020B0604020202020204" pitchFamily="34" charset="0"/>
                <a:cs typeface="Arial" panose="020B0604020202020204" pitchFamily="34" charset="0"/>
              </a:rPr>
              <a:t>separate a mixture of ethanol and water, for example.</a:t>
            </a:r>
          </a:p>
          <a:p>
            <a:pPr marL="276225" indent="-276225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690" dirty="0">
                <a:latin typeface="Arial" panose="020B0604020202020204" pitchFamily="34" charset="0"/>
                <a:cs typeface="Arial" panose="020B0604020202020204" pitchFamily="34" charset="0"/>
              </a:rPr>
              <a:t>The apparatus is shown on the </a:t>
            </a:r>
            <a:r>
              <a:rPr lang="en-US" sz="1690" dirty="0" smtClean="0">
                <a:latin typeface="Arial" panose="020B0604020202020204" pitchFamily="34" charset="0"/>
                <a:cs typeface="Arial" panose="020B0604020202020204" pitchFamily="34" charset="0"/>
              </a:rPr>
              <a:t>right. These </a:t>
            </a:r>
            <a:r>
              <a:rPr lang="en-US" sz="1690" dirty="0">
                <a:latin typeface="Arial" panose="020B0604020202020204" pitchFamily="34" charset="0"/>
                <a:cs typeface="Arial" panose="020B0604020202020204" pitchFamily="34" charset="0"/>
              </a:rPr>
              <a:t>are the steps:</a:t>
            </a:r>
          </a:p>
          <a:p>
            <a:pPr marL="534988" indent="-258763">
              <a:buClr>
                <a:srgbClr val="C00000"/>
              </a:buClr>
              <a:buFont typeface="+mj-lt"/>
              <a:buAutoNum type="arabicPeriod"/>
            </a:pPr>
            <a:r>
              <a:rPr lang="en-US" sz="1690" dirty="0" smtClean="0">
                <a:latin typeface="Arial" panose="020B0604020202020204" pitchFamily="34" charset="0"/>
                <a:cs typeface="Arial" panose="020B0604020202020204" pitchFamily="34" charset="0"/>
              </a:rPr>
              <a:t>Heat </a:t>
            </a:r>
            <a:r>
              <a:rPr lang="en-US" sz="1690" dirty="0">
                <a:latin typeface="Arial" panose="020B0604020202020204" pitchFamily="34" charset="0"/>
                <a:cs typeface="Arial" panose="020B0604020202020204" pitchFamily="34" charset="0"/>
              </a:rPr>
              <a:t>the mixture in the flask. At about 78 °C, the </a:t>
            </a:r>
            <a:r>
              <a:rPr lang="en-US" sz="1690" dirty="0" smtClean="0">
                <a:latin typeface="Arial" panose="020B0604020202020204" pitchFamily="34" charset="0"/>
                <a:cs typeface="Arial" panose="020B0604020202020204" pitchFamily="34" charset="0"/>
              </a:rPr>
              <a:t>ethanol begins </a:t>
            </a:r>
            <a:r>
              <a:rPr lang="en-US" sz="1690" dirty="0">
                <a:latin typeface="Arial" panose="020B0604020202020204" pitchFamily="34" charset="0"/>
                <a:cs typeface="Arial" panose="020B0604020202020204" pitchFamily="34" charset="0"/>
              </a:rPr>
              <a:t>to boil. Some water evaporates too. So a mixture </a:t>
            </a:r>
            <a:r>
              <a:rPr lang="en-US" sz="1690" dirty="0" smtClean="0">
                <a:latin typeface="Arial" panose="020B0604020202020204" pitchFamily="34" charset="0"/>
                <a:cs typeface="Arial" panose="020B0604020202020204" pitchFamily="34" charset="0"/>
              </a:rPr>
              <a:t>of ethanol </a:t>
            </a:r>
            <a:r>
              <a:rPr lang="en-US" sz="1690" dirty="0">
                <a:latin typeface="Arial" panose="020B0604020202020204" pitchFamily="34" charset="0"/>
                <a:cs typeface="Arial" panose="020B0604020202020204" pitchFamily="34" charset="0"/>
              </a:rPr>
              <a:t>and water vapours rises up the column.</a:t>
            </a:r>
          </a:p>
          <a:p>
            <a:pPr marL="534988" indent="-258763">
              <a:buClr>
                <a:srgbClr val="C00000"/>
              </a:buClr>
              <a:buFont typeface="+mj-lt"/>
              <a:buAutoNum type="arabicPeriod"/>
            </a:pPr>
            <a:r>
              <a:rPr lang="en-US" sz="169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690" dirty="0">
                <a:latin typeface="Arial" panose="020B0604020202020204" pitchFamily="34" charset="0"/>
                <a:cs typeface="Arial" panose="020B0604020202020204" pitchFamily="34" charset="0"/>
              </a:rPr>
              <a:t>vapours condense on the glass beads in the </a:t>
            </a:r>
            <a:r>
              <a:rPr lang="en-US" sz="1690" dirty="0" smtClean="0">
                <a:latin typeface="Arial" panose="020B0604020202020204" pitchFamily="34" charset="0"/>
                <a:cs typeface="Arial" panose="020B0604020202020204" pitchFamily="34" charset="0"/>
              </a:rPr>
              <a:t>column, making </a:t>
            </a:r>
            <a:r>
              <a:rPr lang="en-US" sz="1690" dirty="0">
                <a:latin typeface="Arial" panose="020B0604020202020204" pitchFamily="34" charset="0"/>
                <a:cs typeface="Arial" panose="020B0604020202020204" pitchFamily="34" charset="0"/>
              </a:rPr>
              <a:t>them hot.</a:t>
            </a:r>
          </a:p>
          <a:p>
            <a:pPr marL="534988" indent="-258763">
              <a:buClr>
                <a:srgbClr val="C00000"/>
              </a:buClr>
              <a:buFont typeface="+mj-lt"/>
              <a:buAutoNum type="arabicPeriod"/>
            </a:pPr>
            <a:r>
              <a:rPr lang="en-US" sz="1690" dirty="0" smtClean="0">
                <a:latin typeface="Arial" panose="020B0604020202020204" pitchFamily="34" charset="0"/>
                <a:cs typeface="Arial" panose="020B0604020202020204" pitchFamily="34" charset="0"/>
              </a:rPr>
              <a:t>When </a:t>
            </a:r>
            <a:r>
              <a:rPr lang="en-US" sz="1690" dirty="0">
                <a:latin typeface="Arial" panose="020B0604020202020204" pitchFamily="34" charset="0"/>
                <a:cs typeface="Arial" panose="020B0604020202020204" pitchFamily="34" charset="0"/>
              </a:rPr>
              <a:t>the beads reach about 78 °C, </a:t>
            </a:r>
            <a:r>
              <a:rPr lang="en-US" sz="1690" dirty="0" smtClean="0">
                <a:latin typeface="Arial" panose="020B0604020202020204" pitchFamily="34" charset="0"/>
                <a:cs typeface="Arial" panose="020B0604020202020204" pitchFamily="34" charset="0"/>
              </a:rPr>
              <a:t>ethanol </a:t>
            </a:r>
            <a:r>
              <a:rPr lang="en-US" sz="1690" dirty="0">
                <a:latin typeface="Arial" panose="020B0604020202020204" pitchFamily="34" charset="0"/>
                <a:cs typeface="Arial" panose="020B0604020202020204" pitchFamily="34" charset="0"/>
              </a:rPr>
              <a:t>vapour no </a:t>
            </a:r>
            <a:r>
              <a:rPr lang="en-US" sz="1690" dirty="0" smtClean="0">
                <a:latin typeface="Arial" panose="020B0604020202020204" pitchFamily="34" charset="0"/>
                <a:cs typeface="Arial" panose="020B0604020202020204" pitchFamily="34" charset="0"/>
              </a:rPr>
              <a:t>longer condenses </a:t>
            </a:r>
            <a:r>
              <a:rPr lang="en-US" sz="1690" dirty="0">
                <a:latin typeface="Arial" panose="020B0604020202020204" pitchFamily="34" charset="0"/>
                <a:cs typeface="Arial" panose="020B0604020202020204" pitchFamily="34" charset="0"/>
              </a:rPr>
              <a:t>on them. Only the water vapour does. So </a:t>
            </a:r>
            <a:r>
              <a:rPr lang="en-US" sz="1690" dirty="0" smtClean="0">
                <a:latin typeface="Arial" panose="020B0604020202020204" pitchFamily="34" charset="0"/>
                <a:cs typeface="Arial" panose="020B0604020202020204" pitchFamily="34" charset="0"/>
              </a:rPr>
              <a:t>water drips </a:t>
            </a:r>
            <a:r>
              <a:rPr lang="en-US" sz="1690" dirty="0">
                <a:latin typeface="Arial" panose="020B0604020202020204" pitchFamily="34" charset="0"/>
                <a:cs typeface="Arial" panose="020B0604020202020204" pitchFamily="34" charset="0"/>
              </a:rPr>
              <a:t>back into the flask. The ethanol vapour goes into </a:t>
            </a:r>
            <a:r>
              <a:rPr lang="en-US" sz="1690" dirty="0" smtClean="0">
                <a:latin typeface="Arial" panose="020B0604020202020204" pitchFamily="34" charset="0"/>
                <a:cs typeface="Arial" panose="020B0604020202020204" pitchFamily="34" charset="0"/>
              </a:rPr>
              <a:t>the condenser</a:t>
            </a:r>
            <a:r>
              <a:rPr lang="en-US" sz="169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34988" indent="-258763">
              <a:buClr>
                <a:srgbClr val="C00000"/>
              </a:buClr>
              <a:buFont typeface="+mj-lt"/>
              <a:buAutoNum type="arabicPeriod"/>
            </a:pPr>
            <a:r>
              <a:rPr lang="en-US" sz="1690" dirty="0" smtClean="0">
                <a:latin typeface="Arial" panose="020B0604020202020204" pitchFamily="34" charset="0"/>
                <a:cs typeface="Arial" panose="020B0604020202020204" pitchFamily="34" charset="0"/>
              </a:rPr>
              <a:t>There </a:t>
            </a:r>
            <a:r>
              <a:rPr lang="en-US" sz="1690" dirty="0">
                <a:latin typeface="Arial" panose="020B0604020202020204" pitchFamily="34" charset="0"/>
                <a:cs typeface="Arial" panose="020B0604020202020204" pitchFamily="34" charset="0"/>
              </a:rPr>
              <a:t>it condenses. Pure liquid ethanol drips into the beaker.</a:t>
            </a:r>
          </a:p>
          <a:p>
            <a:pPr marL="534988" indent="-258763">
              <a:buClr>
                <a:srgbClr val="C00000"/>
              </a:buClr>
              <a:buFont typeface="+mj-lt"/>
              <a:buAutoNum type="arabicPeriod"/>
            </a:pPr>
            <a:r>
              <a:rPr lang="en-US" sz="1690" dirty="0" smtClean="0">
                <a:latin typeface="Arial" panose="020B0604020202020204" pitchFamily="34" charset="0"/>
                <a:cs typeface="Arial" panose="020B0604020202020204" pitchFamily="34" charset="0"/>
              </a:rPr>
              <a:t>Eventually</a:t>
            </a:r>
            <a:r>
              <a:rPr lang="en-US" sz="1690" dirty="0">
                <a:latin typeface="Arial" panose="020B0604020202020204" pitchFamily="34" charset="0"/>
                <a:cs typeface="Arial" panose="020B0604020202020204" pitchFamily="34" charset="0"/>
              </a:rPr>
              <a:t>, the thermometer reading rises above 78 °C </a:t>
            </a:r>
            <a:r>
              <a:rPr lang="en-US" sz="1690" dirty="0" smtClean="0">
                <a:latin typeface="Arial" panose="020B0604020202020204" pitchFamily="34" charset="0"/>
                <a:cs typeface="Arial" panose="020B0604020202020204" pitchFamily="34" charset="0"/>
              </a:rPr>
              <a:t>– a </a:t>
            </a:r>
            <a:r>
              <a:rPr lang="en-US" sz="1690" dirty="0">
                <a:latin typeface="Arial" panose="020B0604020202020204" pitchFamily="34" charset="0"/>
                <a:cs typeface="Arial" panose="020B0604020202020204" pitchFamily="34" charset="0"/>
              </a:rPr>
              <a:t>sign that all the ethanol has gone. So you can stop heating.</a:t>
            </a:r>
            <a:endParaRPr lang="en-US" sz="169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hlinkClick r:id="rId3" action="ppaction://hlinkfile"/>
          </p:cNvPr>
          <p:cNvSpPr txBox="1"/>
          <p:nvPr/>
        </p:nvSpPr>
        <p:spPr>
          <a:xfrm>
            <a:off x="6818764" y="6156012"/>
            <a:ext cx="1569660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GB" dirty="0" smtClean="0"/>
              <a:t>Or Click Here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00192" y="1124744"/>
            <a:ext cx="2520280" cy="2984542"/>
          </a:xfrm>
          <a:prstGeom prst="rect">
            <a:avLst/>
          </a:prstGeom>
        </p:spPr>
      </p:pic>
      <p:sp>
        <p:nvSpPr>
          <p:cNvPr id="8" name="TextBox 7">
            <a:hlinkClick r:id="rId5" action="ppaction://hlinksldjump"/>
          </p:cNvPr>
          <p:cNvSpPr txBox="1"/>
          <p:nvPr/>
        </p:nvSpPr>
        <p:spPr>
          <a:xfrm>
            <a:off x="8172400" y="1013827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37818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4000" dirty="0" smtClean="0"/>
              <a:t>2.4 – Separation method (part 2)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1519" y="1124744"/>
            <a:ext cx="604867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GB" sz="2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Fractional distillation in industry</a:t>
            </a:r>
            <a:endParaRPr lang="en-US" sz="21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6225" indent="-276225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Fractional distillation is very important in industry. It is used:</a:t>
            </a:r>
          </a:p>
          <a:p>
            <a:pPr marL="534988" indent="-285750">
              <a:buClr>
                <a:srgbClr val="C0000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the petroleum industry, to refine crude oil into petrol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and other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groups of compounds. The oil is heated and the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vapours rise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to different heights, up a tall steel fractionating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column. See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page 247.</a:t>
            </a:r>
          </a:p>
          <a:p>
            <a:pPr marL="534988" indent="-285750">
              <a:buClr>
                <a:srgbClr val="C0000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producing ethanol. The ethanol is made by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fermentation, using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sugar cane or other plant material. It is separated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from the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fermented mixture by fractional distillation. Ethanol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is used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as a solvent, and as car fuel. See page 256.</a:t>
            </a:r>
          </a:p>
          <a:p>
            <a:pPr marL="534988" indent="-285750">
              <a:buClr>
                <a:srgbClr val="C0000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separate the gases in air. The air is cooled until it is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liquid, then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warmed up. The gases boil off one by one. See page 212.</a:t>
            </a:r>
            <a:endParaRPr lang="en-US" sz="2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hlinkClick r:id="rId3" action="ppaction://hlinkfile"/>
          </p:cNvPr>
          <p:cNvSpPr txBox="1"/>
          <p:nvPr/>
        </p:nvSpPr>
        <p:spPr>
          <a:xfrm>
            <a:off x="6660232" y="6156012"/>
            <a:ext cx="1569660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GB" dirty="0" smtClean="0"/>
              <a:t>Or Click Here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9"/>
          <a:stretch/>
        </p:blipFill>
        <p:spPr>
          <a:xfrm>
            <a:off x="6300191" y="1124744"/>
            <a:ext cx="2448274" cy="175919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300191" y="2924944"/>
            <a:ext cx="244827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000000"/>
                </a:solidFill>
                <a:latin typeface="FrutigerLTStd-Light"/>
              </a:rPr>
              <a:t>A </a:t>
            </a:r>
            <a:r>
              <a:rPr lang="en-US" sz="1600" dirty="0">
                <a:solidFill>
                  <a:srgbClr val="000000"/>
                </a:solidFill>
                <a:latin typeface="FrutigerLTStd-Light"/>
              </a:rPr>
              <a:t>petroleum refinery. It </a:t>
            </a:r>
            <a:r>
              <a:rPr lang="en-US" sz="1600" dirty="0" smtClean="0">
                <a:solidFill>
                  <a:srgbClr val="000000"/>
                </a:solidFill>
                <a:latin typeface="FrutigerLTStd-Light"/>
              </a:rPr>
              <a:t>produces petrol and many </a:t>
            </a:r>
            <a:r>
              <a:rPr lang="en-US" sz="1600" dirty="0">
                <a:solidFill>
                  <a:srgbClr val="000000"/>
                </a:solidFill>
                <a:latin typeface="FrutigerLTStd-Light"/>
              </a:rPr>
              <a:t>other useful </a:t>
            </a:r>
            <a:r>
              <a:rPr lang="en-US" sz="1600" dirty="0" smtClean="0">
                <a:solidFill>
                  <a:srgbClr val="000000"/>
                </a:solidFill>
                <a:latin typeface="FrutigerLTStd-Light"/>
              </a:rPr>
              <a:t>substances, with </a:t>
            </a:r>
            <a:r>
              <a:rPr lang="en-US" sz="1600" dirty="0">
                <a:solidFill>
                  <a:srgbClr val="000000"/>
                </a:solidFill>
                <a:latin typeface="FrutigerLTStd-Light"/>
              </a:rPr>
              <a:t>the help of fractional distillation.</a:t>
            </a:r>
            <a:endParaRPr lang="en-GB" sz="1600" dirty="0"/>
          </a:p>
        </p:txBody>
      </p:sp>
      <p:sp>
        <p:nvSpPr>
          <p:cNvPr id="9" name="TextBox 8">
            <a:hlinkClick r:id="rId5" action="ppaction://hlinksldjump"/>
          </p:cNvPr>
          <p:cNvSpPr txBox="1"/>
          <p:nvPr/>
        </p:nvSpPr>
        <p:spPr>
          <a:xfrm>
            <a:off x="8172400" y="360611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00916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4000" dirty="0" smtClean="0"/>
              <a:t>2.4 – Separation method (part 2)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1518" y="1124744"/>
            <a:ext cx="849694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GB" sz="2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Paper chromatography</a:t>
            </a:r>
            <a:endParaRPr lang="en-US" sz="21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6225" indent="-276225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This method can be used to separate a mixture of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substances. E.g.,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you could use it to find out how many different dyes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there are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in black ink:</a:t>
            </a:r>
            <a:endParaRPr lang="en-US" sz="2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084169" y="4811668"/>
            <a:ext cx="266429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Suppose there are three 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rings: yellow</a:t>
            </a: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red and blue. This 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shows that </a:t>
            </a: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ink contains three 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dyes, coloured </a:t>
            </a: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yellow, red and blue.</a:t>
            </a:r>
            <a:endParaRPr lang="en-GB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3528" y="4804410"/>
            <a:ext cx="288032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Place a drop of black ink in 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centre </a:t>
            </a: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some filter paper. Let it dry.</a:t>
            </a:r>
          </a:p>
          <a:p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Then add three or four more 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drops on </a:t>
            </a: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same spot, in the same way.</a:t>
            </a:r>
            <a:endParaRPr lang="en-GB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47864" y="4804410"/>
            <a:ext cx="266429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Now drip water onto the 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ink spot</a:t>
            </a: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one drop at a time. The 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ink slowly </a:t>
            </a: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spreads out and 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separates into </a:t>
            </a: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rings of different colours.</a:t>
            </a:r>
            <a:endParaRPr lang="en-GB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72200" y="2204864"/>
            <a:ext cx="2359420" cy="235942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3528" y="2753674"/>
            <a:ext cx="2986432" cy="179333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38555" y="2753674"/>
            <a:ext cx="2789629" cy="1793333"/>
          </a:xfrm>
          <a:prstGeom prst="rect">
            <a:avLst/>
          </a:prstGeom>
        </p:spPr>
      </p:pic>
      <p:sp>
        <p:nvSpPr>
          <p:cNvPr id="11" name="TextBox 10">
            <a:hlinkClick r:id="rId6" action="ppaction://hlinksldjump"/>
          </p:cNvPr>
          <p:cNvSpPr txBox="1"/>
          <p:nvPr/>
        </p:nvSpPr>
        <p:spPr>
          <a:xfrm>
            <a:off x="251520" y="2453987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85256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4000" dirty="0" smtClean="0"/>
              <a:t>2.4 – Separation method (part 2)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1518" y="1124744"/>
            <a:ext cx="8496945" cy="5684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GB" sz="158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Paper chromatography</a:t>
            </a:r>
            <a:endParaRPr lang="en-US" sz="158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9875" indent="-269875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580" dirty="0">
                <a:latin typeface="Arial" panose="020B0604020202020204" pitchFamily="34" charset="0"/>
                <a:cs typeface="Arial" panose="020B0604020202020204" pitchFamily="34" charset="0"/>
              </a:rPr>
              <a:t>The dyes in the ink have different </a:t>
            </a:r>
            <a:r>
              <a:rPr lang="en-US" sz="1580" dirty="0" err="1">
                <a:latin typeface="Arial" panose="020B0604020202020204" pitchFamily="34" charset="0"/>
                <a:cs typeface="Arial" panose="020B0604020202020204" pitchFamily="34" charset="0"/>
              </a:rPr>
              <a:t>solubilities</a:t>
            </a:r>
            <a:r>
              <a:rPr lang="en-US" sz="1580" dirty="0">
                <a:latin typeface="Arial" panose="020B0604020202020204" pitchFamily="34" charset="0"/>
                <a:cs typeface="Arial" panose="020B0604020202020204" pitchFamily="34" charset="0"/>
              </a:rPr>
              <a:t> in water. So they </a:t>
            </a:r>
            <a:r>
              <a:rPr lang="en-US" sz="1580" dirty="0" smtClean="0">
                <a:latin typeface="Arial" panose="020B0604020202020204" pitchFamily="34" charset="0"/>
                <a:cs typeface="Arial" panose="020B0604020202020204" pitchFamily="34" charset="0"/>
              </a:rPr>
              <a:t>travel across </a:t>
            </a:r>
            <a:r>
              <a:rPr lang="en-US" sz="1580" dirty="0">
                <a:latin typeface="Arial" panose="020B0604020202020204" pitchFamily="34" charset="0"/>
                <a:cs typeface="Arial" panose="020B0604020202020204" pitchFamily="34" charset="0"/>
              </a:rPr>
              <a:t>the paper at different rates. (The most soluble one travels fastest</a:t>
            </a:r>
            <a:r>
              <a:rPr lang="en-US" sz="1580" dirty="0" smtClean="0">
                <a:latin typeface="Arial" panose="020B0604020202020204" pitchFamily="34" charset="0"/>
                <a:cs typeface="Arial" panose="020B0604020202020204" pitchFamily="34" charset="0"/>
              </a:rPr>
              <a:t>.) That </a:t>
            </a:r>
            <a:r>
              <a:rPr lang="en-US" sz="1580" dirty="0">
                <a:latin typeface="Arial" panose="020B0604020202020204" pitchFamily="34" charset="0"/>
                <a:cs typeface="Arial" panose="020B0604020202020204" pitchFamily="34" charset="0"/>
              </a:rPr>
              <a:t>is why they separate into rings. The filter paper with the </a:t>
            </a:r>
            <a:r>
              <a:rPr lang="en-US" sz="1580" dirty="0" smtClean="0">
                <a:latin typeface="Arial" panose="020B0604020202020204" pitchFamily="34" charset="0"/>
                <a:cs typeface="Arial" panose="020B0604020202020204" pitchFamily="34" charset="0"/>
              </a:rPr>
              <a:t>coloured rings </a:t>
            </a:r>
            <a:r>
              <a:rPr lang="en-US" sz="1580" dirty="0">
                <a:latin typeface="Arial" panose="020B0604020202020204" pitchFamily="34" charset="0"/>
                <a:cs typeface="Arial" panose="020B0604020202020204" pitchFamily="34" charset="0"/>
              </a:rPr>
              <a:t>is called a </a:t>
            </a:r>
            <a:r>
              <a:rPr lang="en-US" sz="158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chromatogram</a:t>
            </a:r>
            <a:r>
              <a:rPr lang="en-US" sz="1580" dirty="0">
                <a:latin typeface="Arial" panose="020B0604020202020204" pitchFamily="34" charset="0"/>
                <a:cs typeface="Arial" panose="020B0604020202020204" pitchFamily="34" charset="0"/>
              </a:rPr>
              <a:t>. (Chroma means colour.)</a:t>
            </a:r>
          </a:p>
          <a:p>
            <a:pPr marL="269875" indent="-269875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580" dirty="0">
                <a:latin typeface="Arial" panose="020B0604020202020204" pitchFamily="34" charset="0"/>
                <a:cs typeface="Arial" panose="020B0604020202020204" pitchFamily="34" charset="0"/>
              </a:rPr>
              <a:t>Paper </a:t>
            </a:r>
            <a:r>
              <a:rPr lang="en-US" sz="1580" dirty="0" err="1">
                <a:latin typeface="Arial" panose="020B0604020202020204" pitchFamily="34" charset="0"/>
                <a:cs typeface="Arial" panose="020B0604020202020204" pitchFamily="34" charset="0"/>
              </a:rPr>
              <a:t>chromotography</a:t>
            </a:r>
            <a:r>
              <a:rPr lang="en-US" sz="1580" dirty="0">
                <a:latin typeface="Arial" panose="020B0604020202020204" pitchFamily="34" charset="0"/>
                <a:cs typeface="Arial" panose="020B0604020202020204" pitchFamily="34" charset="0"/>
              </a:rPr>
              <a:t> can also be used to identify substances. </a:t>
            </a:r>
            <a:r>
              <a:rPr lang="en-US" sz="1580" dirty="0" smtClean="0">
                <a:latin typeface="Arial" panose="020B0604020202020204" pitchFamily="34" charset="0"/>
                <a:cs typeface="Arial" panose="020B0604020202020204" pitchFamily="34" charset="0"/>
              </a:rPr>
              <a:t>E.g., </a:t>
            </a:r>
            <a:r>
              <a:rPr lang="en-US" sz="1580" dirty="0">
                <a:latin typeface="Arial" panose="020B0604020202020204" pitchFamily="34" charset="0"/>
                <a:cs typeface="Arial" panose="020B0604020202020204" pitchFamily="34" charset="0"/>
              </a:rPr>
              <a:t>mixture </a:t>
            </a:r>
            <a:r>
              <a:rPr lang="en-US" sz="158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1580" dirty="0">
                <a:latin typeface="Arial" panose="020B0604020202020204" pitchFamily="34" charset="0"/>
                <a:cs typeface="Arial" panose="020B0604020202020204" pitchFamily="34" charset="0"/>
              </a:rPr>
              <a:t> is thought to contain substances </a:t>
            </a:r>
            <a:r>
              <a:rPr lang="en-US" sz="1580" b="1" dirty="0">
                <a:latin typeface="Arial" panose="020B0604020202020204" pitchFamily="34" charset="0"/>
                <a:cs typeface="Arial" panose="020B0604020202020204" pitchFamily="34" charset="0"/>
              </a:rPr>
              <a:t>A, B, C</a:t>
            </a:r>
            <a:r>
              <a:rPr lang="en-US" sz="1580" dirty="0">
                <a:latin typeface="Arial" panose="020B0604020202020204" pitchFamily="34" charset="0"/>
                <a:cs typeface="Arial" panose="020B0604020202020204" pitchFamily="34" charset="0"/>
              </a:rPr>
              <a:t>, and </a:t>
            </a:r>
            <a:r>
              <a:rPr lang="en-US" sz="1580" b="1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1580" dirty="0" smtClean="0">
                <a:latin typeface="Arial" panose="020B0604020202020204" pitchFamily="34" charset="0"/>
                <a:cs typeface="Arial" panose="020B0604020202020204" pitchFamily="34" charset="0"/>
              </a:rPr>
              <a:t>, which </a:t>
            </a:r>
            <a:r>
              <a:rPr lang="en-US" sz="1580" dirty="0">
                <a:latin typeface="Arial" panose="020B0604020202020204" pitchFamily="34" charset="0"/>
                <a:cs typeface="Arial" panose="020B0604020202020204" pitchFamily="34" charset="0"/>
              </a:rPr>
              <a:t>are all soluble in propanone. You could check the mixture like this</a:t>
            </a:r>
            <a:r>
              <a:rPr lang="en-US" sz="158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58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58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58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C00000"/>
              </a:buClr>
            </a:pPr>
            <a:endParaRPr lang="en-US" sz="158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C00000"/>
              </a:buClr>
            </a:pPr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58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58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58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58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58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58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58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58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9875" indent="-269875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580" dirty="0">
                <a:latin typeface="Arial" panose="020B0604020202020204" pitchFamily="34" charset="0"/>
                <a:cs typeface="Arial" panose="020B0604020202020204" pitchFamily="34" charset="0"/>
              </a:rPr>
              <a:t>Note that you must use a pencil to draw the line on the </a:t>
            </a:r>
            <a:r>
              <a:rPr lang="en-US" sz="1580" dirty="0" smtClean="0">
                <a:latin typeface="Arial" panose="020B0604020202020204" pitchFamily="34" charset="0"/>
                <a:cs typeface="Arial" panose="020B0604020202020204" pitchFamily="34" charset="0"/>
              </a:rPr>
              <a:t>chromatography paper</a:t>
            </a:r>
            <a:r>
              <a:rPr lang="en-US" sz="1580" dirty="0">
                <a:latin typeface="Arial" panose="020B0604020202020204" pitchFamily="34" charset="0"/>
                <a:cs typeface="Arial" panose="020B0604020202020204" pitchFamily="34" charset="0"/>
              </a:rPr>
              <a:t>. If you use a biro or felt-tipped pen, the ink will run.</a:t>
            </a:r>
            <a:endParaRPr lang="en-US" sz="158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868144" y="4941168"/>
            <a:ext cx="285926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X has separated into three </a:t>
            </a:r>
            <a:r>
              <a:rPr lang="en-US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spots. Two 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at the same height as A </a:t>
            </a:r>
            <a:r>
              <a:rPr lang="en-US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B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so X must contain substances </a:t>
            </a:r>
            <a:r>
              <a:rPr lang="en-US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and 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Does it also contain C and D?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3528" y="4941168"/>
            <a:ext cx="273630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Prepare concentrated </a:t>
            </a:r>
            <a:r>
              <a:rPr lang="en-US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of 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X, A, B, C, and D, in </a:t>
            </a:r>
            <a:r>
              <a:rPr lang="en-US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propanone. Place 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spot of each along a line, </a:t>
            </a:r>
            <a:r>
              <a:rPr lang="en-US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chromatography 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paper. Label them.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203848" y="4941168"/>
            <a:ext cx="252028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Stand the paper in a little</a:t>
            </a:r>
          </a:p>
          <a:p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propanone, in a covered glass </a:t>
            </a:r>
            <a:r>
              <a:rPr lang="en-US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tank. The 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solvent rises up the paper. </a:t>
            </a:r>
            <a:r>
              <a:rPr lang="en-US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it’s 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near the top, </a:t>
            </a:r>
            <a:r>
              <a:rPr lang="en-US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remove the 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paper.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0578" y="3212976"/>
            <a:ext cx="2649894" cy="16561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45752" y="2996952"/>
            <a:ext cx="1862352" cy="187220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3528" y="3212976"/>
            <a:ext cx="2738278" cy="1728192"/>
          </a:xfrm>
          <a:prstGeom prst="rect">
            <a:avLst/>
          </a:prstGeom>
        </p:spPr>
      </p:pic>
      <p:sp>
        <p:nvSpPr>
          <p:cNvPr id="11" name="TextBox 10">
            <a:hlinkClick r:id="rId6" action="ppaction://hlinksldjump"/>
          </p:cNvPr>
          <p:cNvSpPr txBox="1"/>
          <p:nvPr/>
        </p:nvSpPr>
        <p:spPr>
          <a:xfrm>
            <a:off x="7092280" y="571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2213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4000" dirty="0" smtClean="0"/>
              <a:t>2.4 – Separation method (part 2)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1520" y="1124744"/>
            <a:ext cx="5760640" cy="55092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en-GB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Paper chromatography</a:t>
            </a:r>
            <a:endParaRPr lang="en-US" sz="2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363" indent="-360363">
              <a:buFont typeface="+mj-lt"/>
              <a:buAutoNum type="arabicPeriod"/>
            </a:pP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would you obtain pure water from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seawater? Draw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apparatus, and explain how the method works.</a:t>
            </a:r>
          </a:p>
          <a:p>
            <a:pPr marL="360363" indent="-360363">
              <a:buFont typeface="+mj-lt"/>
              <a:buAutoNum type="arabicPeriod"/>
            </a:pP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</a:t>
            </a:r>
            <a:r>
              <a:rPr lang="en-US" sz="2200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condensers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called that? What is the cold water for?</a:t>
            </a:r>
          </a:p>
          <a:p>
            <a:pPr marL="360363" indent="-360363">
              <a:buFont typeface="+mj-lt"/>
              <a:buAutoNum type="arabicPeriod"/>
            </a:pP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would not use </a:t>
            </a:r>
            <a:r>
              <a:rPr lang="en-US" sz="2200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exactly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same apparatus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described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2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to separate ethanol and water. Why not?</a:t>
            </a:r>
          </a:p>
          <a:p>
            <a:pPr marL="360363" indent="-360363">
              <a:buFont typeface="+mj-lt"/>
              <a:buAutoNum type="arabicPeriod"/>
            </a:pP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Explain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fractional distillation works.</a:t>
            </a:r>
          </a:p>
          <a:p>
            <a:pPr marL="360363" indent="-360363">
              <a:buFont typeface="+mj-lt"/>
              <a:buAutoNum type="arabicPeriod"/>
            </a:pP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last chromatogram above, how can you tell that </a:t>
            </a:r>
            <a:r>
              <a:rPr lang="en-US" sz="22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does </a:t>
            </a:r>
            <a:r>
              <a:rPr lang="en-US" sz="2200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contain substance </a:t>
            </a:r>
            <a:r>
              <a:rPr lang="en-US" sz="2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360363" indent="-360363">
              <a:buFont typeface="+mj-lt"/>
              <a:buAutoNum type="arabicPeriod"/>
            </a:pP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Look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the first chromatogram above. Can you think of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way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separate the coloured substances from the paper?</a:t>
            </a: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3" action="ppaction://hlinkfile"/>
          </p:cNvPr>
          <p:cNvSpPr txBox="1"/>
          <p:nvPr/>
        </p:nvSpPr>
        <p:spPr>
          <a:xfrm>
            <a:off x="6830305" y="2748153"/>
            <a:ext cx="1249060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GB" dirty="0" smtClean="0"/>
              <a:t>Click Here</a:t>
            </a:r>
            <a:endParaRPr lang="en-GB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00192" y="5085184"/>
            <a:ext cx="2378435" cy="148652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88224" y="3332760"/>
            <a:ext cx="1671570" cy="1680416"/>
          </a:xfrm>
          <a:prstGeom prst="rect">
            <a:avLst/>
          </a:prstGeom>
        </p:spPr>
      </p:pic>
      <p:sp>
        <p:nvSpPr>
          <p:cNvPr id="9" name="TextBox 8">
            <a:hlinkClick r:id="rId6" action="ppaction://hlinksldjump"/>
          </p:cNvPr>
          <p:cNvSpPr txBox="1"/>
          <p:nvPr/>
        </p:nvSpPr>
        <p:spPr>
          <a:xfrm>
            <a:off x="8172400" y="267001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16269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382054" cy="623124"/>
          </a:xfrm>
        </p:spPr>
        <p:txBody>
          <a:bodyPr>
            <a:normAutofit/>
          </a:bodyPr>
          <a:lstStyle/>
          <a:p>
            <a:r>
              <a:rPr lang="en-GB" sz="3200" dirty="0" smtClean="0"/>
              <a:t>2.5 – More about Paper Chromatography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1518" y="1124744"/>
            <a:ext cx="849694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GB" sz="2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paper chromatography works</a:t>
            </a:r>
            <a:endParaRPr lang="en-US" sz="21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9875" indent="-269875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Paper chromatography depends on how the substances in a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mixture interact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with the chromatography paper and the solvent.</a:t>
            </a:r>
            <a:endParaRPr lang="en-US" sz="2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954234" y="3127608"/>
            <a:ext cx="277317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Eventually they get completely</a:t>
            </a:r>
          </a:p>
          <a:p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separated from each other. </a:t>
            </a: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Now you </a:t>
            </a: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identify the substances </a:t>
            </a: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and </a:t>
            </a: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 collect them if you wish.</a:t>
            </a:r>
            <a:endParaRPr lang="en-GB" sz="2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9447" y="3127608"/>
            <a:ext cx="2592288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These coloured dots </a:t>
            </a: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represent a </a:t>
            </a: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mixture of two </a:t>
            </a: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substances. The </a:t>
            </a: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mixture is dissolved in </a:t>
            </a: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suitable </a:t>
            </a: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solvent.</a:t>
            </a:r>
            <a:endParaRPr lang="en-GB" sz="2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987826" y="3127608"/>
            <a:ext cx="2880318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The two substances travel </a:t>
            </a: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 the </a:t>
            </a: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paper at different speeds, </a:t>
            </a: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because of </a:t>
            </a: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their different </a:t>
            </a:r>
            <a:r>
              <a:rPr lang="en-US" sz="21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solubilities</a:t>
            </a: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solvent</a:t>
            </a: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and attraction to </a:t>
            </a: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paper</a:t>
            </a:r>
            <a:endParaRPr lang="en-GB" sz="2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9447" y="2343913"/>
            <a:ext cx="8424935" cy="509023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309447" y="5877272"/>
            <a:ext cx="841795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9875" indent="-269875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more soluble a substance is in the solvent, the further it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will travel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up the chromatography paper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hlinkClick r:id="rId4" action="ppaction://hlinksldjump"/>
          </p:cNvPr>
          <p:cNvSpPr txBox="1"/>
          <p:nvPr/>
        </p:nvSpPr>
        <p:spPr>
          <a:xfrm>
            <a:off x="8172400" y="112474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96025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382054" cy="623124"/>
          </a:xfrm>
        </p:spPr>
        <p:txBody>
          <a:bodyPr>
            <a:normAutofit/>
          </a:bodyPr>
          <a:lstStyle/>
          <a:p>
            <a:r>
              <a:rPr lang="en-GB" sz="3200" dirty="0" smtClean="0"/>
              <a:t>2.5 – More about Paper Chromatography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23529" y="1150293"/>
            <a:ext cx="568863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1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Making </a:t>
            </a:r>
            <a:r>
              <a:rPr lang="en-US" sz="2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of paper chromatography</a:t>
            </a:r>
          </a:p>
          <a:p>
            <a:pPr marL="449263" indent="-430213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You can use paper chromatography to:</a:t>
            </a:r>
          </a:p>
          <a:p>
            <a:pPr marL="534988" indent="-258763">
              <a:buClr>
                <a:srgbClr val="C0000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identify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a substance</a:t>
            </a:r>
          </a:p>
          <a:p>
            <a:pPr marL="534988" indent="-258763">
              <a:buClr>
                <a:srgbClr val="C0000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separate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mixtures of substances</a:t>
            </a:r>
          </a:p>
          <a:p>
            <a:pPr marL="534988" indent="-258763">
              <a:buClr>
                <a:srgbClr val="C0000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purify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a substance, by separating it from its impurities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buClr>
                <a:srgbClr val="C00000"/>
              </a:buClr>
              <a:buSzPct val="120000"/>
            </a:pPr>
            <a:r>
              <a:rPr lang="en-US" sz="2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Example: Identify substances in a </a:t>
            </a:r>
            <a:r>
              <a:rPr lang="en-US" sz="21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colourless</a:t>
            </a:r>
            <a:r>
              <a:rPr lang="en-US" sz="2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mixture</a:t>
            </a:r>
          </a:p>
          <a:p>
            <a:pPr marL="449263" indent="-430213">
              <a:buClr>
                <a:srgbClr val="C00000"/>
              </a:buClr>
              <a:buSzPct val="108000"/>
              <a:buFont typeface="Wingdings 3" panose="05040102010807070707" pitchFamily="18" charset="2"/>
              <a:buChar char=""/>
            </a:pP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On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slide 34,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paper chromatography was used to identify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coloured substances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. Now for a bigger challenge!</a:t>
            </a:r>
          </a:p>
          <a:p>
            <a:pPr marL="449263" indent="-430213">
              <a:buClr>
                <a:srgbClr val="C00000"/>
              </a:buClr>
              <a:buSzPct val="108000"/>
              <a:buFont typeface="Wingdings 3" panose="05040102010807070707" pitchFamily="18" charset="2"/>
              <a:buChar char=""/>
            </a:pP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Test-tubes A – E on the right below contain five </a:t>
            </a:r>
            <a:r>
              <a:rPr lang="en-US" sz="2100" dirty="0" err="1">
                <a:latin typeface="Arial" panose="020B0604020202020204" pitchFamily="34" charset="0"/>
                <a:cs typeface="Arial" panose="020B0604020202020204" pitchFamily="34" charset="0"/>
              </a:rPr>
              <a:t>colourless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 solutions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of amino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acids, dissolved in water. The solution in A contains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several amino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acids. The other solutions contain just one each.</a:t>
            </a:r>
            <a:endParaRPr lang="en-US" sz="2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6" b="19154"/>
          <a:stretch/>
        </p:blipFill>
        <p:spPr>
          <a:xfrm>
            <a:off x="6156176" y="1124743"/>
            <a:ext cx="2628600" cy="275204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156176" y="4005064"/>
            <a:ext cx="26286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FrutigerLTStd-Light"/>
              </a:rPr>
              <a:t>Amino acids coming up! When </a:t>
            </a:r>
            <a:r>
              <a:rPr lang="en-US" sz="2000" dirty="0" smtClean="0">
                <a:latin typeface="FrutigerLTStd-Light"/>
              </a:rPr>
              <a:t>you digest </a:t>
            </a:r>
            <a:r>
              <a:rPr lang="en-US" sz="2000" dirty="0">
                <a:latin typeface="FrutigerLTStd-Light"/>
              </a:rPr>
              <a:t>food, the proteins in it are </a:t>
            </a:r>
            <a:r>
              <a:rPr lang="en-US" sz="2000" dirty="0" smtClean="0">
                <a:latin typeface="FrutigerLTStd-Light"/>
              </a:rPr>
              <a:t>broken down </a:t>
            </a:r>
            <a:r>
              <a:rPr lang="en-US" sz="2000" dirty="0">
                <a:latin typeface="FrutigerLTStd-Light"/>
              </a:rPr>
              <a:t>to amino acids. Your body </a:t>
            </a:r>
            <a:r>
              <a:rPr lang="en-US" sz="2000" dirty="0" smtClean="0">
                <a:latin typeface="FrutigerLTStd-Light"/>
              </a:rPr>
              <a:t>needs 20 </a:t>
            </a:r>
            <a:r>
              <a:rPr lang="en-US" sz="2000" dirty="0">
                <a:latin typeface="FrutigerLTStd-Light"/>
              </a:rPr>
              <a:t>different amino acids to stay healthy.</a:t>
            </a:r>
            <a:endParaRPr lang="en-GB" sz="2000" dirty="0"/>
          </a:p>
        </p:txBody>
      </p:sp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5420204" y="112474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42817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382054" cy="623124"/>
          </a:xfrm>
        </p:spPr>
        <p:txBody>
          <a:bodyPr>
            <a:normAutofit/>
          </a:bodyPr>
          <a:lstStyle/>
          <a:p>
            <a:r>
              <a:rPr lang="en-GB" sz="3200" dirty="0" smtClean="0"/>
              <a:t>2.5 – More about Paper Chromatography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23529" y="1150293"/>
            <a:ext cx="8496943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429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Your task is to identify all the amino acids in A – E.</a:t>
            </a:r>
          </a:p>
          <a:p>
            <a:pPr marL="723900" indent="-361950">
              <a:buClr>
                <a:srgbClr val="C00000"/>
              </a:buClr>
              <a:buFont typeface="+mj-lt"/>
              <a:buAutoNum type="arabicPeriod"/>
            </a:pP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Place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 spot of each solution along a line drawn in pencil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on slotted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chromatography paper, as shown below. (The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purpose of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the slots is to keep the samples separate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  <a:b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Label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each spot in pencil at the top of the paper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723900" indent="-369888">
              <a:buClr>
                <a:srgbClr val="C00000"/>
              </a:buClr>
              <a:buFont typeface="+mj-lt"/>
              <a:buAutoNum type="arabicPeriod"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3900" indent="-369888">
              <a:buClr>
                <a:srgbClr val="C00000"/>
              </a:buClr>
              <a:buFont typeface="+mj-lt"/>
              <a:buAutoNum type="arabicPeriod"/>
            </a:pPr>
            <a:endParaRPr lang="en-US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3900" indent="-369888">
              <a:buClr>
                <a:srgbClr val="C00000"/>
              </a:buClr>
              <a:buFont typeface="+mj-lt"/>
              <a:buAutoNum type="arabicPeriod"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3900" indent="-369888">
              <a:buClr>
                <a:srgbClr val="C00000"/>
              </a:buClr>
              <a:buFont typeface="+mj-lt"/>
              <a:buAutoNum type="arabicPeriod"/>
            </a:pPr>
            <a:endParaRPr lang="en-US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3900" indent="-369888">
              <a:buClr>
                <a:srgbClr val="C00000"/>
              </a:buClr>
              <a:buFont typeface="+mj-lt"/>
              <a:buAutoNum type="arabicPeriod"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3900" indent="-369888">
              <a:buClr>
                <a:srgbClr val="C00000"/>
              </a:buClr>
              <a:buFont typeface="+mj-lt"/>
              <a:buAutoNum type="arabicPeriod"/>
            </a:pPr>
            <a:endParaRPr lang="en-US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3900" indent="-369888">
              <a:buClr>
                <a:srgbClr val="C00000"/>
              </a:buClr>
              <a:buFont typeface="+mj-lt"/>
              <a:buAutoNum type="arabicPeriod"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3900" indent="-369888">
              <a:buClr>
                <a:srgbClr val="C00000"/>
              </a:buClr>
              <a:buFont typeface="+mj-lt"/>
              <a:buAutoNum type="arabicPeriod"/>
            </a:pPr>
            <a:endParaRPr lang="en-US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3900" indent="-361950">
              <a:buClr>
                <a:srgbClr val="C00000"/>
              </a:buClr>
              <a:buFont typeface="+mj-lt"/>
              <a:buAutoNum type="arabicPeriod"/>
            </a:pP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Place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 suitable solvent in the bottom of a beaker. (For amino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acids, a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mixture of water, ethanoic acid and butanol is suitable.)</a:t>
            </a:r>
            <a:endParaRPr lang="en-US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3529" y="2996952"/>
            <a:ext cx="4824535" cy="234334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24267" y="3013340"/>
            <a:ext cx="3596206" cy="2326959"/>
          </a:xfrm>
          <a:prstGeom prst="rect">
            <a:avLst/>
          </a:prstGeom>
        </p:spPr>
      </p:pic>
      <p:sp>
        <p:nvSpPr>
          <p:cNvPr id="7" name="TextBox 6">
            <a:hlinkClick r:id="rId5" action="ppaction://hlinksldjump"/>
          </p:cNvPr>
          <p:cNvSpPr txBox="1"/>
          <p:nvPr/>
        </p:nvSpPr>
        <p:spPr>
          <a:xfrm>
            <a:off x="8172400" y="216595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25156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382054" cy="623124"/>
          </a:xfrm>
        </p:spPr>
        <p:txBody>
          <a:bodyPr>
            <a:normAutofit/>
          </a:bodyPr>
          <a:lstStyle/>
          <a:p>
            <a:r>
              <a:rPr lang="en-GB" sz="3200" dirty="0" smtClean="0"/>
              <a:t>2.5 – More about Paper Chromatography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6"/>
          <a:stretch/>
        </p:blipFill>
        <p:spPr>
          <a:xfrm>
            <a:off x="6444208" y="1124744"/>
            <a:ext cx="2338589" cy="3007967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323529" y="1150293"/>
            <a:ext cx="612067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6250" indent="-457200">
              <a:buClr>
                <a:srgbClr val="C00000"/>
              </a:buClr>
              <a:buFont typeface="+mj-lt"/>
              <a:buAutoNum type="arabicPeriod" startAt="3"/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Roll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the chromatography paper into a cylinder and place it in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the beaker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. Cover the beaker.</a:t>
            </a:r>
          </a:p>
          <a:p>
            <a:pPr marL="476250" indent="-457200">
              <a:buClr>
                <a:srgbClr val="C00000"/>
              </a:buClr>
              <a:buFont typeface="+mj-lt"/>
              <a:buAutoNum type="arabicPeriod" startAt="3"/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solvent rises up the paper. When it has almost reached the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top, remove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the paper.</a:t>
            </a:r>
          </a:p>
          <a:p>
            <a:pPr marL="476250" indent="-457200">
              <a:buClr>
                <a:srgbClr val="C00000"/>
              </a:buClr>
              <a:buFont typeface="+mj-lt"/>
              <a:buAutoNum type="arabicPeriod" startAt="3"/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Mark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a line in pencil on it, to show where the solvent reached. (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You can’t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tell where the amino acids are, because they are </a:t>
            </a:r>
            <a:r>
              <a:rPr lang="en-US" sz="2100" dirty="0" err="1">
                <a:latin typeface="Arial" panose="020B0604020202020204" pitchFamily="34" charset="0"/>
                <a:cs typeface="Arial" panose="020B0604020202020204" pitchFamily="34" charset="0"/>
              </a:rPr>
              <a:t>colourless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</a:p>
          <a:p>
            <a:pPr marL="476250" indent="-457200">
              <a:buClr>
                <a:srgbClr val="C00000"/>
              </a:buClr>
              <a:buFont typeface="+mj-lt"/>
              <a:buAutoNum type="arabicPeriod" startAt="3"/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Put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the paper in an oven to dry out.</a:t>
            </a:r>
          </a:p>
          <a:p>
            <a:pPr marL="476250" indent="-457200">
              <a:buClr>
                <a:srgbClr val="C00000"/>
              </a:buClr>
              <a:buFont typeface="+mj-lt"/>
              <a:buAutoNum type="arabicPeriod" startAt="3"/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Next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spray it with a locating agent to make the amino acids show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up. </a:t>
            </a:r>
            <a:r>
              <a:rPr lang="en-US" sz="2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Ninhydrin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is a good choice. (Use it in a fume cupboard!)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After spraying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, heat the paper in the oven for 10 minutes. The spots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turn purple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. So now you have a proper chromatogram.</a:t>
            </a:r>
          </a:p>
          <a:p>
            <a:pPr marL="476250" indent="-457200">
              <a:buClr>
                <a:srgbClr val="C00000"/>
              </a:buClr>
              <a:buFont typeface="+mj-lt"/>
              <a:buAutoNum type="arabicPeriod" startAt="3"/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Mark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a pencil dot at the centre of each spot. Measure from the base</a:t>
            </a:r>
            <a:endParaRPr lang="en-US" sz="2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44208" y="5197778"/>
            <a:ext cx="2304256" cy="1298763"/>
          </a:xfrm>
          <a:prstGeom prst="rect">
            <a:avLst/>
          </a:prstGeom>
        </p:spPr>
      </p:pic>
      <p:sp>
        <p:nvSpPr>
          <p:cNvPr id="7" name="TextBox 6">
            <a:hlinkClick r:id="rId5" action="ppaction://hlinksldjump"/>
          </p:cNvPr>
          <p:cNvSpPr txBox="1"/>
          <p:nvPr/>
        </p:nvSpPr>
        <p:spPr>
          <a:xfrm>
            <a:off x="8172400" y="4182179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54508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Structure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300" dirty="0"/>
              <a:t>All candidates </a:t>
            </a:r>
            <a:r>
              <a:rPr lang="en-US" sz="2300" dirty="0" smtClean="0"/>
              <a:t>take.</a:t>
            </a:r>
            <a:endParaRPr lang="en-US" sz="23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179325"/>
              </p:ext>
            </p:extLst>
          </p:nvPr>
        </p:nvGraphicFramePr>
        <p:xfrm>
          <a:off x="331250" y="1623784"/>
          <a:ext cx="8417211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8742"/>
                <a:gridCol w="216024"/>
                <a:gridCol w="4032445"/>
              </a:tblGrid>
              <a:tr h="360040"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Either: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Or: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5 </a:t>
                      </a:r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Practical Test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 AO3.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Questions will be based on the experimental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skills in Section 7.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paper is structured to assess grade ranges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A*–G.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marks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20% of the final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mark.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6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Alternative to Practical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 AO3.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Questions will be based on the experimental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skills in Section 7.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paper is structured to assess grade ranges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A*–G.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marks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20% of the final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mark.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958562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382054" cy="623124"/>
          </a:xfrm>
        </p:spPr>
        <p:txBody>
          <a:bodyPr>
            <a:normAutofit/>
          </a:bodyPr>
          <a:lstStyle/>
          <a:p>
            <a:r>
              <a:rPr lang="en-GB" sz="3200" dirty="0" smtClean="0"/>
              <a:t>2.5 – More about Paper Chromatography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23529" y="1150293"/>
            <a:ext cx="8496943" cy="2385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6250" indent="-457200">
              <a:buClr>
                <a:srgbClr val="C00000"/>
              </a:buClr>
              <a:buFont typeface="+mj-lt"/>
              <a:buAutoNum type="arabicPeriod" startAt="9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Now work out the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Rf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value for each amino acid. Like this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05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algn="ctr">
              <a:lnSpc>
                <a:spcPts val="1000"/>
              </a:lnSpc>
              <a:spcAft>
                <a:spcPts val="200"/>
              </a:spcAft>
              <a:buClr>
                <a:srgbClr val="C00000"/>
              </a:buClr>
            </a:pPr>
            <a:r>
              <a:rPr lang="en-US" sz="2000" b="1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distance </a:t>
            </a:r>
            <a:r>
              <a:rPr lang="en-US" sz="20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moved by amino </a:t>
            </a:r>
            <a:r>
              <a:rPr lang="en-US" sz="2000" b="1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acid </a:t>
            </a:r>
          </a:p>
          <a:p>
            <a:pPr marL="723900">
              <a:lnSpc>
                <a:spcPts val="1000"/>
              </a:lnSpc>
              <a:spcAft>
                <a:spcPts val="200"/>
              </a:spcAft>
              <a:buClr>
                <a:srgbClr val="C00000"/>
              </a:buClr>
            </a:pPr>
            <a:r>
              <a:rPr lang="en-US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Rf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value </a:t>
            </a: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=</a:t>
            </a:r>
            <a:endParaRPr lang="en-US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algn="ctr">
              <a:lnSpc>
                <a:spcPts val="1000"/>
              </a:lnSpc>
              <a:spcAft>
                <a:spcPts val="200"/>
              </a:spcAft>
              <a:buClr>
                <a:srgbClr val="C00000"/>
              </a:buClr>
            </a:pP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distance 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moved by </a:t>
            </a: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solvent</a:t>
            </a:r>
          </a:p>
          <a:p>
            <a:pPr marL="19050" algn="ctr">
              <a:buClr>
                <a:srgbClr val="C00000"/>
              </a:buClr>
            </a:pPr>
            <a:endParaRPr 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76250" indent="-457200">
              <a:buClr>
                <a:srgbClr val="C00000"/>
              </a:buClr>
              <a:buFont typeface="+mj-lt"/>
              <a:buAutoNum type="arabicPeriod" startAt="10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Finally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look up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Rf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tables to identify the amino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acids. Part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of an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Rf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table for the solvent you used is shown on the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right. The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method works because: the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Rf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value of a compound is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always the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same for a given solvent, under the same conditions.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0032" y="4365104"/>
            <a:ext cx="3960440" cy="223224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860032" y="3627786"/>
            <a:ext cx="39301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GB" sz="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GB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values for amino </a:t>
            </a:r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acids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(for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water / butanol / ethanoic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acid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as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solvent)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3611180"/>
              </p:ext>
            </p:extLst>
          </p:nvPr>
        </p:nvGraphicFramePr>
        <p:xfrm>
          <a:off x="323529" y="3579832"/>
          <a:ext cx="4392488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244"/>
                <a:gridCol w="2196244"/>
              </a:tblGrid>
              <a:tr h="233591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Amino Acid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GB" sz="1600" baseline="-250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value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33591"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cysteine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0.08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33591"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lysine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0.14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33591"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Glycine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0.26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33591"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serine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0.27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33591"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alanine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0.38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33591"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proline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0.43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33591"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valine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0.60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33591"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leucine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0.73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172400" y="112474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65097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23699" y="44624"/>
            <a:ext cx="7688661" cy="695132"/>
          </a:xfrm>
        </p:spPr>
        <p:txBody>
          <a:bodyPr>
            <a:normAutofit/>
          </a:bodyPr>
          <a:lstStyle/>
          <a:p>
            <a:r>
              <a:rPr lang="en-GB" sz="3400" dirty="0"/>
              <a:t>2.5 – More about Paper </a:t>
            </a:r>
            <a:r>
              <a:rPr lang="en-GB" sz="3400" dirty="0" smtClean="0"/>
              <a:t>Chromatography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1520" y="1124744"/>
            <a:ext cx="5760640" cy="54720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en-GB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Paper chromatography</a:t>
            </a:r>
            <a:endParaRPr lang="en-US" sz="2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Font typeface="+mj-lt"/>
              <a:buAutoNum type="arabicPeriod"/>
            </a:pP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Explain in your own words how paper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chromatography works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61950" indent="-361950">
              <a:buFont typeface="+mj-lt"/>
              <a:buAutoNum type="arabicPeriod"/>
            </a:pP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 you think a locating agent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is?</a:t>
            </a:r>
            <a:b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would you need one, in an experiment to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separate amino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acids by chromatography?</a:t>
            </a:r>
          </a:p>
          <a:p>
            <a:pPr marL="361950" indent="-361950">
              <a:buFont typeface="+mj-lt"/>
              <a:buAutoNum type="arabicPeriod"/>
            </a:pP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makes </a:t>
            </a:r>
            <a:r>
              <a:rPr lang="en-US" sz="22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2200" baseline="-25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values so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useful?</a:t>
            </a:r>
          </a:p>
          <a:p>
            <a:pPr marL="361950" indent="-361950">
              <a:buFont typeface="+mj-lt"/>
              <a:buAutoNum type="arabicPeriod"/>
            </a:pP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chromatogram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above:</a:t>
            </a:r>
          </a:p>
          <a:p>
            <a:pPr marL="723900" indent="-361950">
              <a:buFont typeface="+mj-lt"/>
              <a:buAutoNum type="alphaLcPeriod"/>
            </a:pP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Were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of the amino acids in B – E also present in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</a:t>
            </a:r>
            <a:b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you tell at a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glance?</a:t>
            </a:r>
          </a:p>
          <a:p>
            <a:pPr marL="723900" indent="-361950">
              <a:buFont typeface="+mj-lt"/>
              <a:buAutoNum type="alphaLcPeriod"/>
            </a:pP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ruler, work out the </a:t>
            </a:r>
            <a:r>
              <a:rPr lang="en-US" sz="22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2200" baseline="-25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values for the amino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acids in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–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</a:t>
            </a:r>
            <a:endParaRPr lang="en-US" sz="2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3900" indent="-361950">
              <a:buFont typeface="+mj-lt"/>
              <a:buAutoNum type="alphaLcPeriod"/>
            </a:pP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Now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the </a:t>
            </a:r>
            <a:r>
              <a:rPr lang="en-US" sz="22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2200" baseline="-25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table above to name them.</a:t>
            </a: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2.5 - Paper Chromatograph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23010" y="1139778"/>
            <a:ext cx="2663650" cy="1497134"/>
          </a:xfrm>
          <a:prstGeom prst="rect">
            <a:avLst/>
          </a:prstGeom>
        </p:spPr>
      </p:pic>
      <p:sp>
        <p:nvSpPr>
          <p:cNvPr id="7" name="TextBox 6">
            <a:hlinkClick r:id="rId6" action="ppaction://hlinkfile"/>
          </p:cNvPr>
          <p:cNvSpPr txBox="1"/>
          <p:nvPr/>
        </p:nvSpPr>
        <p:spPr>
          <a:xfrm>
            <a:off x="6830305" y="2708920"/>
            <a:ext cx="1249060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GB" dirty="0" smtClean="0"/>
              <a:t>Click Here</a:t>
            </a:r>
            <a:endParaRPr lang="en-GB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00192" y="5085184"/>
            <a:ext cx="2378435" cy="148652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16216" y="3188028"/>
            <a:ext cx="1815540" cy="1825148"/>
          </a:xfrm>
          <a:prstGeom prst="rect">
            <a:avLst/>
          </a:prstGeom>
        </p:spPr>
      </p:pic>
      <p:sp>
        <p:nvSpPr>
          <p:cNvPr id="9" name="TextBox 8">
            <a:hlinkClick r:id="rId9" action="ppaction://hlinksldjump"/>
          </p:cNvPr>
          <p:cNvSpPr txBox="1"/>
          <p:nvPr/>
        </p:nvSpPr>
        <p:spPr>
          <a:xfrm>
            <a:off x="8172400" y="267001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80346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382054" cy="623124"/>
          </a:xfrm>
        </p:spPr>
        <p:txBody>
          <a:bodyPr>
            <a:normAutofit/>
          </a:bodyPr>
          <a:lstStyle/>
          <a:p>
            <a:r>
              <a:rPr lang="en-GB" sz="3200" dirty="0" smtClean="0"/>
              <a:t>2.5 – More about Paper Chromatography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1521" y="1124744"/>
            <a:ext cx="5544616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9050">
              <a:buClr>
                <a:srgbClr val="C00000"/>
              </a:buClr>
            </a:pPr>
            <a:r>
              <a:rPr lang="en-US" sz="25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chromatography detectives</a:t>
            </a:r>
          </a:p>
          <a:p>
            <a:pPr marL="19050">
              <a:buClr>
                <a:srgbClr val="C00000"/>
              </a:buClr>
            </a:pPr>
            <a:r>
              <a:rPr lang="en-US" sz="25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key ideas in chromatography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61950" indent="-3429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Much of chromatography is detective work. You have already met </a:t>
            </a: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paper chromatography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. There are many other kinds too. But the key ideas </a:t>
            </a: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are always 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the same.</a:t>
            </a:r>
          </a:p>
          <a:p>
            <a:pPr marL="620713" indent="-239713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need two phases:</a:t>
            </a:r>
          </a:p>
          <a:p>
            <a:pPr marL="982663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– a non-moving or stationary phase, such as filter paper</a:t>
            </a:r>
          </a:p>
          <a:p>
            <a:pPr marL="982663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– a moving or mobile phase. This consists of the mixture you want </a:t>
            </a: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to separate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, dissolved in a solvent</a:t>
            </a: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8" y="1150293"/>
            <a:ext cx="2993818" cy="20137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796136" y="3284984"/>
            <a:ext cx="29938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8DF300"/>
                </a:solidFill>
                <a:latin typeface="Wingdings3"/>
              </a:rPr>
              <a:t> </a:t>
            </a:r>
            <a:r>
              <a:rPr lang="en-US" sz="2400" dirty="0">
                <a:solidFill>
                  <a:srgbClr val="000000"/>
                </a:solidFill>
                <a:latin typeface="FrutigerLTStd-Light"/>
              </a:rPr>
              <a:t>After a crime, the forensic detectives move in, looking for fingerprints and </a:t>
            </a:r>
            <a:r>
              <a:rPr lang="en-US" sz="2400" dirty="0" smtClean="0">
                <a:solidFill>
                  <a:srgbClr val="000000"/>
                </a:solidFill>
                <a:latin typeface="FrutigerLTStd-Light"/>
              </a:rPr>
              <a:t>other samples </a:t>
            </a:r>
            <a:r>
              <a:rPr lang="en-US" sz="2400" dirty="0">
                <a:solidFill>
                  <a:srgbClr val="000000"/>
                </a:solidFill>
                <a:latin typeface="FrutigerLTStd-Light"/>
              </a:rPr>
              <a:t>they can use in evidence.</a:t>
            </a:r>
            <a:endParaRPr lang="en-GB" sz="2400" dirty="0"/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172400" y="576635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12235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382054" cy="623124"/>
          </a:xfrm>
        </p:spPr>
        <p:txBody>
          <a:bodyPr>
            <a:normAutofit/>
          </a:bodyPr>
          <a:lstStyle/>
          <a:p>
            <a:r>
              <a:rPr lang="en-GB" sz="3200" dirty="0" smtClean="0"/>
              <a:t>2.5 – More about Paper Chromatography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1521" y="1124744"/>
            <a:ext cx="554461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4988" indent="-515938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The substances in the mixture separate because each has </a:t>
            </a:r>
            <a:r>
              <a:rPr lang="en-US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different levels 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of attraction to the solvent and the stationary phase. Look at </a:t>
            </a:r>
            <a:r>
              <a:rPr lang="en-US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the diagram 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on the right.</a:t>
            </a:r>
          </a:p>
          <a:p>
            <a:pPr marL="534988" indent="-515938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can then identify each separated substance. Depending on </a:t>
            </a:r>
            <a:r>
              <a:rPr lang="en-US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the technique 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you use, you can also collect them.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12160" y="1135414"/>
            <a:ext cx="2808312" cy="5400602"/>
          </a:xfrm>
          <a:prstGeom prst="rect">
            <a:avLst/>
          </a:prstGeom>
        </p:spPr>
      </p:pic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8172400" y="112474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32089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382054" cy="623124"/>
          </a:xfrm>
        </p:spPr>
        <p:txBody>
          <a:bodyPr>
            <a:normAutofit/>
          </a:bodyPr>
          <a:lstStyle/>
          <a:p>
            <a:r>
              <a:rPr lang="en-GB" sz="3200" dirty="0" smtClean="0"/>
              <a:t>2.5 – More about Paper Chromatography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1520" y="1124744"/>
            <a:ext cx="84969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9050">
              <a:buClr>
                <a:srgbClr val="C00000"/>
              </a:buClr>
            </a:pP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Ringing the changes</a:t>
            </a:r>
          </a:p>
          <a:p>
            <a:pPr marL="534988" indent="-515938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Although those key ideas are always the same, the techniques used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for chromatography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can be quite different. For example: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987607"/>
              </p:ext>
            </p:extLst>
          </p:nvPr>
        </p:nvGraphicFramePr>
        <p:xfrm>
          <a:off x="251520" y="2780928"/>
          <a:ext cx="8496942" cy="374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4"/>
                <a:gridCol w="2592288"/>
                <a:gridCol w="3168350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en-US" sz="19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stationary phase could be …</a:t>
                      </a:r>
                      <a:endParaRPr lang="en-GB" sz="19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9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mobile phase could be …</a:t>
                      </a:r>
                      <a:endParaRPr lang="en-GB" sz="19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9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 analyse the substances, you could …</a:t>
                      </a:r>
                      <a:endParaRPr lang="en-GB" sz="19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073856">
                <a:tc>
                  <a:txBody>
                    <a:bodyPr/>
                    <a:lstStyle/>
                    <a:p>
                      <a:pPr marL="285750" indent="-285750">
                        <a:buClr>
                          <a:srgbClr val="C0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9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paper, as in paper chromatography</a:t>
                      </a:r>
                    </a:p>
                    <a:p>
                      <a:pPr marL="285750" indent="-285750">
                        <a:buClr>
                          <a:srgbClr val="C0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9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thin coat of an adsorbent substance on a glass plate, or inside a tube</a:t>
                      </a:r>
                    </a:p>
                    <a:p>
                      <a:pPr marL="285750" indent="-285750">
                        <a:buClr>
                          <a:srgbClr val="C0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9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plastic beads packed into a tube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Clr>
                          <a:srgbClr val="C0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9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mixture of substances dissolved in a liquid, as in paper chromatography</a:t>
                      </a:r>
                    </a:p>
                    <a:p>
                      <a:pPr marL="285750" indent="-285750">
                        <a:buClr>
                          <a:srgbClr val="C0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9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mixture of gases, carried in an </a:t>
                      </a:r>
                      <a:r>
                        <a:rPr kumimoji="0" lang="en-US" sz="19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inert </a:t>
                      </a:r>
                      <a:r>
                        <a:rPr kumimoji="0" lang="en-US" sz="19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(unreactive) gas; this is called </a:t>
                      </a:r>
                      <a:r>
                        <a:rPr kumimoji="0" lang="en-US" sz="19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gas </a:t>
                      </a:r>
                      <a:r>
                        <a:rPr kumimoji="0" lang="en-GB" sz="19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Chromatography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Clr>
                          <a:srgbClr val="C0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9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the coloured spots on the chromatogram, as I paper chromatography</a:t>
                      </a:r>
                    </a:p>
                    <a:p>
                      <a:pPr marL="285750" indent="-285750">
                        <a:buClr>
                          <a:srgbClr val="C0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9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pass them through a machine that will help </a:t>
                      </a:r>
                      <a:r>
                        <a:rPr kumimoji="0" lang="en-GB" sz="19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you analyse them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8172400" y="112474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71200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382054" cy="623124"/>
          </a:xfrm>
        </p:spPr>
        <p:txBody>
          <a:bodyPr>
            <a:normAutofit/>
          </a:bodyPr>
          <a:lstStyle/>
          <a:p>
            <a:r>
              <a:rPr lang="en-GB" sz="3200" dirty="0" smtClean="0"/>
              <a:t>2.5 – More about Paper Chromatography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1520" y="1124744"/>
            <a:ext cx="849694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9050">
              <a:buClr>
                <a:srgbClr val="C00000"/>
              </a:buClr>
            </a:pPr>
            <a:r>
              <a:rPr lang="en-US" sz="2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Chromatography and crime detection</a:t>
            </a:r>
          </a:p>
          <a:p>
            <a:pPr marL="361950" indent="-3429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Chromatography is widely used in crime detection. For example it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is used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to analyse samples of fibre from crime scenes, check people’s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blood for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traces of illegal drugs, and examine clothing for traces of explosives.</a:t>
            </a:r>
          </a:p>
          <a:p>
            <a:pPr marL="361950" indent="-3429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This shows how a blood sample could be analysed, for traces of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illegal drugs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, or a poison, using gas chromatography: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3527" y="3573016"/>
            <a:ext cx="8424935" cy="2977779"/>
          </a:xfrm>
          <a:prstGeom prst="rect">
            <a:avLst/>
          </a:prstGeom>
        </p:spPr>
      </p:pic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8172400" y="321297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94435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382054" cy="623124"/>
          </a:xfrm>
        </p:spPr>
        <p:txBody>
          <a:bodyPr>
            <a:normAutofit/>
          </a:bodyPr>
          <a:lstStyle/>
          <a:p>
            <a:r>
              <a:rPr lang="en-GB" sz="3200" dirty="0" smtClean="0"/>
              <a:t>2.5 – More about Paper Chromatography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1521" y="1124744"/>
            <a:ext cx="6048672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9050">
              <a:buClr>
                <a:srgbClr val="C00000"/>
              </a:buClr>
            </a:pPr>
            <a:r>
              <a:rPr lang="en-US" sz="1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</a:t>
            </a:r>
            <a:r>
              <a:rPr lang="en-US" sz="1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uses</a:t>
            </a:r>
          </a:p>
          <a:p>
            <a:pPr marL="361950" indent="-3429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Chromatography can be used on a small scale in the lab, or on a very </a:t>
            </a: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large scale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in industry. For example it is used on a small scale to:</a:t>
            </a:r>
          </a:p>
          <a:p>
            <a:pPr marL="723900" indent="-342900"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identify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substances (such as amino acids, on page 277)</a:t>
            </a:r>
          </a:p>
          <a:p>
            <a:pPr marL="723900" indent="-342900"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check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the purity of substances</a:t>
            </a:r>
          </a:p>
          <a:p>
            <a:pPr marL="723900" indent="-342900"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help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in crime detection (as above)</a:t>
            </a:r>
          </a:p>
          <a:p>
            <a:pPr marL="723900" indent="-342900"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identify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pollutants in air, or in samples of river water.</a:t>
            </a:r>
          </a:p>
          <a:p>
            <a:pPr marL="361950" indent="-3429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It is used on a large scale to:</a:t>
            </a:r>
          </a:p>
          <a:p>
            <a:pPr marL="723900" indent="-342900"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separate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pure substances (for example for making medical drugs </a:t>
            </a: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or food </a:t>
            </a:r>
            <a:r>
              <a:rPr lang="en-US" sz="1900" dirty="0" err="1">
                <a:latin typeface="Arial" panose="020B0604020202020204" pitchFamily="34" charset="0"/>
                <a:cs typeface="Arial" panose="020B0604020202020204" pitchFamily="34" charset="0"/>
              </a:rPr>
              <a:t>flavourings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) from tanks of reaction mixtures, in factories</a:t>
            </a:r>
          </a:p>
          <a:p>
            <a:pPr marL="723900" indent="-342900"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separate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individual compounds from the groups of </a:t>
            </a: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compounds (fractions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) obtained in refining petroleum.</a:t>
            </a:r>
          </a:p>
          <a:p>
            <a:pPr marL="361950" indent="-3429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So chromatography is a really powerful and versatile tool.: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3" y="1157933"/>
            <a:ext cx="2470592" cy="188489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300192" y="3068960"/>
            <a:ext cx="247059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Injecting a sample into the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carrier gas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, at the start of gas chromatography.</a:t>
            </a:r>
            <a:endParaRPr lang="en-GB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863720"/>
            <a:ext cx="2470594" cy="129366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300191" y="5229200"/>
            <a:ext cx="2470593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Collecting water samples, to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analyse for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pollutants. The factories that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produce them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could then be identified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fined.</a:t>
            </a:r>
          </a:p>
        </p:txBody>
      </p:sp>
      <p:sp>
        <p:nvSpPr>
          <p:cNvPr id="9" name="TextBox 8">
            <a:hlinkClick r:id="rId5" action="ppaction://hlinksldjump"/>
          </p:cNvPr>
          <p:cNvSpPr txBox="1"/>
          <p:nvPr/>
        </p:nvSpPr>
        <p:spPr>
          <a:xfrm>
            <a:off x="7220404" y="-2738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65128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382054" cy="623124"/>
          </a:xfrm>
        </p:spPr>
        <p:txBody>
          <a:bodyPr>
            <a:normAutofit/>
          </a:bodyPr>
          <a:lstStyle/>
          <a:p>
            <a:r>
              <a:rPr lang="en-GB" sz="3200" dirty="0" smtClean="0"/>
              <a:t>Unit 02 – Revision Checklist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1520" y="1124744"/>
            <a:ext cx="8496943" cy="5576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429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62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Core curriculum -  Make </a:t>
            </a:r>
            <a:r>
              <a:rPr lang="en-US" sz="1620" b="1" dirty="0">
                <a:latin typeface="Arial" panose="020B0604020202020204" pitchFamily="34" charset="0"/>
                <a:cs typeface="Arial" panose="020B0604020202020204" pitchFamily="34" charset="0"/>
              </a:rPr>
              <a:t>sure you can …</a:t>
            </a:r>
          </a:p>
          <a:p>
            <a:pPr marL="620713" indent="-239713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20" dirty="0" smtClean="0">
                <a:latin typeface="Arial" panose="020B0604020202020204" pitchFamily="34" charset="0"/>
                <a:cs typeface="Arial" panose="020B0604020202020204" pitchFamily="34" charset="0"/>
              </a:rPr>
              <a:t>define </a:t>
            </a:r>
            <a:r>
              <a:rPr lang="en-US" sz="1620" dirty="0">
                <a:latin typeface="Arial" panose="020B0604020202020204" pitchFamily="34" charset="0"/>
                <a:cs typeface="Arial" panose="020B0604020202020204" pitchFamily="34" charset="0"/>
              </a:rPr>
              <a:t>and use these terms:</a:t>
            </a:r>
          </a:p>
          <a:p>
            <a:pPr marL="620713">
              <a:buClr>
                <a:srgbClr val="C00000"/>
              </a:buClr>
              <a:tabLst>
                <a:tab pos="1793875" algn="l"/>
                <a:tab pos="2863850" algn="l"/>
                <a:tab pos="3951288" algn="l"/>
                <a:tab pos="5210175" algn="l"/>
                <a:tab pos="6453188" algn="l"/>
              </a:tabLst>
            </a:pPr>
            <a:r>
              <a:rPr lang="en-US" sz="162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mixture </a:t>
            </a:r>
            <a:r>
              <a:rPr lang="en-US" sz="162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solute 	solvent	solution 	aqueous 	solution</a:t>
            </a:r>
            <a:endParaRPr lang="en-US" sz="1620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20713" indent="-3429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20" dirty="0" smtClean="0">
                <a:latin typeface="Arial" panose="020B0604020202020204" pitchFamily="34" charset="0"/>
                <a:cs typeface="Arial" panose="020B0604020202020204" pitchFamily="34" charset="0"/>
              </a:rPr>
              <a:t>give </a:t>
            </a:r>
            <a:r>
              <a:rPr lang="en-US" sz="1620" dirty="0">
                <a:latin typeface="Arial" panose="020B0604020202020204" pitchFamily="34" charset="0"/>
                <a:cs typeface="Arial" panose="020B0604020202020204" pitchFamily="34" charset="0"/>
              </a:rPr>
              <a:t>at least three examples of solvents</a:t>
            </a:r>
          </a:p>
          <a:p>
            <a:pPr marL="620713" indent="-3429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20" dirty="0" smtClean="0">
                <a:latin typeface="Arial" panose="020B0604020202020204" pitchFamily="34" charset="0"/>
                <a:cs typeface="Arial" panose="020B0604020202020204" pitchFamily="34" charset="0"/>
              </a:rPr>
              <a:t>state </a:t>
            </a:r>
            <a:r>
              <a:rPr lang="en-US" sz="1620" dirty="0">
                <a:latin typeface="Arial" panose="020B0604020202020204" pitchFamily="34" charset="0"/>
                <a:cs typeface="Arial" panose="020B0604020202020204" pitchFamily="34" charset="0"/>
              </a:rPr>
              <a:t>that most solids become more soluble as </a:t>
            </a:r>
            <a:r>
              <a:rPr lang="en-US" sz="1620" dirty="0" smtClean="0">
                <a:latin typeface="Arial" panose="020B0604020202020204" pitchFamily="34" charset="0"/>
                <a:cs typeface="Arial" panose="020B0604020202020204" pitchFamily="34" charset="0"/>
              </a:rPr>
              <a:t>the temperature </a:t>
            </a:r>
            <a:r>
              <a:rPr lang="en-US" sz="1620" dirty="0">
                <a:latin typeface="Arial" panose="020B0604020202020204" pitchFamily="34" charset="0"/>
                <a:cs typeface="Arial" panose="020B0604020202020204" pitchFamily="34" charset="0"/>
              </a:rPr>
              <a:t>of the solvent rises</a:t>
            </a:r>
          </a:p>
          <a:p>
            <a:pPr marL="620713" indent="-3429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20" dirty="0" smtClean="0">
                <a:latin typeface="Arial" panose="020B0604020202020204" pitchFamily="34" charset="0"/>
                <a:cs typeface="Arial" panose="020B0604020202020204" pitchFamily="34" charset="0"/>
              </a:rPr>
              <a:t>explain </a:t>
            </a:r>
            <a:r>
              <a:rPr lang="en-US" sz="1620" dirty="0">
                <a:latin typeface="Arial" panose="020B0604020202020204" pitchFamily="34" charset="0"/>
                <a:cs typeface="Arial" panose="020B0604020202020204" pitchFamily="34" charset="0"/>
              </a:rPr>
              <a:t>what these terms </a:t>
            </a:r>
            <a:r>
              <a:rPr lang="en-US" sz="1620" dirty="0" smtClean="0">
                <a:latin typeface="Arial" panose="020B0604020202020204" pitchFamily="34" charset="0"/>
                <a:cs typeface="Arial" panose="020B0604020202020204" pitchFamily="34" charset="0"/>
              </a:rPr>
              <a:t>mean: </a:t>
            </a:r>
          </a:p>
          <a:p>
            <a:pPr marL="277813">
              <a:buClr>
                <a:srgbClr val="C00000"/>
              </a:buClr>
              <a:tabLst>
                <a:tab pos="1069975" algn="l"/>
                <a:tab pos="3589338" algn="l"/>
              </a:tabLst>
            </a:pPr>
            <a:r>
              <a:rPr lang="en-US" sz="1620" i="1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162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pure </a:t>
            </a:r>
            <a:r>
              <a:rPr lang="en-US" sz="162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substance </a:t>
            </a:r>
            <a:r>
              <a:rPr lang="en-US" sz="162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impurity</a:t>
            </a:r>
            <a:endParaRPr lang="en-US" sz="1620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20713" indent="-342900"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069975" algn="l"/>
                <a:tab pos="3589338" algn="l"/>
              </a:tabLst>
            </a:pPr>
            <a:r>
              <a:rPr lang="en-US" sz="1620" dirty="0" smtClean="0">
                <a:latin typeface="Arial" panose="020B0604020202020204" pitchFamily="34" charset="0"/>
                <a:cs typeface="Arial" panose="020B0604020202020204" pitchFamily="34" charset="0"/>
              </a:rPr>
              <a:t>give </a:t>
            </a:r>
            <a:r>
              <a:rPr lang="en-US" sz="1620" dirty="0">
                <a:latin typeface="Arial" panose="020B0604020202020204" pitchFamily="34" charset="0"/>
                <a:cs typeface="Arial" panose="020B0604020202020204" pitchFamily="34" charset="0"/>
              </a:rPr>
              <a:t>examples of where purity is very important</a:t>
            </a:r>
          </a:p>
          <a:p>
            <a:pPr marL="620713" indent="-342900"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069975" algn="l"/>
                <a:tab pos="3589338" algn="l"/>
              </a:tabLst>
            </a:pPr>
            <a:r>
              <a:rPr lang="en-US" sz="1620" dirty="0" smtClean="0">
                <a:latin typeface="Arial" panose="020B0604020202020204" pitchFamily="34" charset="0"/>
                <a:cs typeface="Arial" panose="020B0604020202020204" pitchFamily="34" charset="0"/>
              </a:rPr>
              <a:t>say </a:t>
            </a:r>
            <a:r>
              <a:rPr lang="en-US" sz="1620" dirty="0">
                <a:latin typeface="Arial" panose="020B0604020202020204" pitchFamily="34" charset="0"/>
                <a:cs typeface="Arial" panose="020B0604020202020204" pitchFamily="34" charset="0"/>
              </a:rPr>
              <a:t>how melting and boiling points change, </a:t>
            </a:r>
            <a:r>
              <a:rPr lang="en-US" sz="1620" dirty="0" smtClean="0">
                <a:latin typeface="Arial" panose="020B0604020202020204" pitchFamily="34" charset="0"/>
                <a:cs typeface="Arial" panose="020B0604020202020204" pitchFamily="34" charset="0"/>
              </a:rPr>
              <a:t>when an </a:t>
            </a:r>
            <a:r>
              <a:rPr lang="en-US" sz="1620" dirty="0">
                <a:latin typeface="Arial" panose="020B0604020202020204" pitchFamily="34" charset="0"/>
                <a:cs typeface="Arial" panose="020B0604020202020204" pitchFamily="34" charset="0"/>
              </a:rPr>
              <a:t>impurity is present</a:t>
            </a:r>
          </a:p>
          <a:p>
            <a:pPr marL="620713" indent="-342900"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069975" algn="l"/>
                <a:tab pos="3589338" algn="l"/>
              </a:tabLst>
            </a:pPr>
            <a:r>
              <a:rPr lang="en-US" sz="1620" dirty="0" smtClean="0">
                <a:latin typeface="Arial" panose="020B0604020202020204" pitchFamily="34" charset="0"/>
                <a:cs typeface="Arial" panose="020B0604020202020204" pitchFamily="34" charset="0"/>
              </a:rPr>
              <a:t>decide </a:t>
            </a:r>
            <a:r>
              <a:rPr lang="en-US" sz="1620" dirty="0">
                <a:latin typeface="Arial" panose="020B0604020202020204" pitchFamily="34" charset="0"/>
                <a:cs typeface="Arial" panose="020B0604020202020204" pitchFamily="34" charset="0"/>
              </a:rPr>
              <a:t>whether a substance is pure, from </a:t>
            </a:r>
            <a:r>
              <a:rPr lang="en-US" sz="1620" dirty="0" smtClean="0">
                <a:latin typeface="Arial" panose="020B0604020202020204" pitchFamily="34" charset="0"/>
                <a:cs typeface="Arial" panose="020B0604020202020204" pitchFamily="34" charset="0"/>
              </a:rPr>
              <a:t>melting and </a:t>
            </a:r>
            <a:r>
              <a:rPr lang="en-US" sz="1620" dirty="0">
                <a:latin typeface="Arial" panose="020B0604020202020204" pitchFamily="34" charset="0"/>
                <a:cs typeface="Arial" panose="020B0604020202020204" pitchFamily="34" charset="0"/>
              </a:rPr>
              <a:t>boiling point data</a:t>
            </a:r>
          </a:p>
          <a:p>
            <a:pPr marL="620713" indent="-342900"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069975" algn="l"/>
                <a:tab pos="3589338" algn="l"/>
              </a:tabLst>
            </a:pPr>
            <a:r>
              <a:rPr lang="en-US" sz="1620" dirty="0" smtClean="0"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US" sz="1620" dirty="0">
                <a:latin typeface="Arial" panose="020B0604020202020204" pitchFamily="34" charset="0"/>
                <a:cs typeface="Arial" panose="020B0604020202020204" pitchFamily="34" charset="0"/>
              </a:rPr>
              <a:t>these methods for separating </a:t>
            </a:r>
            <a:r>
              <a:rPr lang="en-US" sz="1620" dirty="0" smtClean="0">
                <a:latin typeface="Arial" panose="020B0604020202020204" pitchFamily="34" charset="0"/>
                <a:cs typeface="Arial" panose="020B0604020202020204" pitchFamily="34" charset="0"/>
              </a:rPr>
              <a:t>mixtures, and </a:t>
            </a:r>
            <a:r>
              <a:rPr lang="en-US" sz="1620" dirty="0">
                <a:latin typeface="Arial" panose="020B0604020202020204" pitchFamily="34" charset="0"/>
                <a:cs typeface="Arial" panose="020B0604020202020204" pitchFamily="34" charset="0"/>
              </a:rPr>
              <a:t>sketch and label the </a:t>
            </a:r>
            <a:r>
              <a:rPr lang="en-US" sz="1620" dirty="0" smtClean="0">
                <a:latin typeface="Arial" panose="020B0604020202020204" pitchFamily="34" charset="0"/>
                <a:cs typeface="Arial" panose="020B0604020202020204" pitchFamily="34" charset="0"/>
              </a:rPr>
              <a:t>apparatus: </a:t>
            </a:r>
          </a:p>
          <a:p>
            <a:pPr marL="277813">
              <a:buClr>
                <a:srgbClr val="C00000"/>
              </a:buClr>
              <a:tabLst>
                <a:tab pos="1069975" algn="l"/>
                <a:tab pos="3225800" algn="l"/>
                <a:tab pos="3589338" algn="l"/>
                <a:tab pos="5554663" algn="l"/>
              </a:tabLst>
            </a:pPr>
            <a:r>
              <a:rPr lang="en-US" sz="162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162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filtration	crystallization	evaporation to dryness</a:t>
            </a:r>
          </a:p>
          <a:p>
            <a:pPr marL="277813">
              <a:buClr>
                <a:srgbClr val="C00000"/>
              </a:buClr>
              <a:tabLst>
                <a:tab pos="1069975" algn="l"/>
                <a:tab pos="3225800" algn="l"/>
                <a:tab pos="3589338" algn="l"/>
                <a:tab pos="5554663" algn="l"/>
              </a:tabLst>
            </a:pPr>
            <a:r>
              <a:rPr lang="en-US" sz="162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simple distillation	fractional distillation	paper </a:t>
            </a:r>
            <a:r>
              <a:rPr lang="en-US" sz="1620" dirty="0" smtClean="0">
                <a:latin typeface="Arial" panose="020B0604020202020204" pitchFamily="34" charset="0"/>
                <a:cs typeface="Arial" panose="020B0604020202020204" pitchFamily="34" charset="0"/>
              </a:rPr>
              <a:t>chromatography</a:t>
            </a:r>
          </a:p>
          <a:p>
            <a:pPr marL="620713" indent="-342900"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069975" algn="l"/>
                <a:tab pos="3589338" algn="l"/>
              </a:tabLst>
            </a:pPr>
            <a:r>
              <a:rPr lang="en-US" sz="1620" dirty="0" smtClean="0">
                <a:latin typeface="Arial" panose="020B0604020202020204" pitchFamily="34" charset="0"/>
                <a:cs typeface="Arial" panose="020B0604020202020204" pitchFamily="34" charset="0"/>
              </a:rPr>
              <a:t>explain why each of those separation methods works</a:t>
            </a:r>
          </a:p>
          <a:p>
            <a:pPr marL="620713" indent="-342900"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069975" algn="l"/>
                <a:tab pos="3589338" algn="l"/>
              </a:tabLst>
            </a:pPr>
            <a:r>
              <a:rPr lang="en-US" sz="1620" dirty="0" smtClean="0">
                <a:latin typeface="Arial" panose="020B0604020202020204" pitchFamily="34" charset="0"/>
                <a:cs typeface="Arial" panose="020B0604020202020204" pitchFamily="34" charset="0"/>
              </a:rPr>
              <a:t>say </a:t>
            </a:r>
            <a:r>
              <a:rPr lang="en-US" sz="1620" dirty="0">
                <a:latin typeface="Arial" panose="020B0604020202020204" pitchFamily="34" charset="0"/>
                <a:cs typeface="Arial" panose="020B0604020202020204" pitchFamily="34" charset="0"/>
              </a:rPr>
              <a:t>which method you would choose for a </a:t>
            </a:r>
            <a:r>
              <a:rPr lang="en-US" sz="1620" dirty="0" smtClean="0">
                <a:latin typeface="Arial" panose="020B0604020202020204" pitchFamily="34" charset="0"/>
                <a:cs typeface="Arial" panose="020B0604020202020204" pitchFamily="34" charset="0"/>
              </a:rPr>
              <a:t>given mixture</a:t>
            </a:r>
            <a:r>
              <a:rPr lang="en-US" sz="1620" dirty="0">
                <a:latin typeface="Arial" panose="020B0604020202020204" pitchFamily="34" charset="0"/>
                <a:cs typeface="Arial" panose="020B0604020202020204" pitchFamily="34" charset="0"/>
              </a:rPr>
              <a:t>, and why</a:t>
            </a:r>
          </a:p>
          <a:p>
            <a:pPr marL="620713" indent="-342900"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069975" algn="l"/>
                <a:tab pos="3589338" algn="l"/>
              </a:tabLst>
            </a:pPr>
            <a:r>
              <a:rPr lang="en-US" sz="1620" dirty="0" smtClean="0">
                <a:latin typeface="Arial" panose="020B0604020202020204" pitchFamily="34" charset="0"/>
                <a:cs typeface="Arial" panose="020B0604020202020204" pitchFamily="34" charset="0"/>
              </a:rPr>
              <a:t>identify </a:t>
            </a:r>
            <a:r>
              <a:rPr lang="en-US" sz="1620" dirty="0">
                <a:latin typeface="Arial" panose="020B0604020202020204" pitchFamily="34" charset="0"/>
                <a:cs typeface="Arial" panose="020B0604020202020204" pitchFamily="34" charset="0"/>
              </a:rPr>
              <a:t>the coloured substances present in </a:t>
            </a:r>
            <a:r>
              <a:rPr lang="en-US" sz="1620" dirty="0" smtClean="0">
                <a:latin typeface="Arial" panose="020B0604020202020204" pitchFamily="34" charset="0"/>
                <a:cs typeface="Arial" panose="020B0604020202020204" pitchFamily="34" charset="0"/>
              </a:rPr>
              <a:t>a mixture</a:t>
            </a:r>
            <a:r>
              <a:rPr lang="en-US" sz="1620" dirty="0">
                <a:latin typeface="Arial" panose="020B0604020202020204" pitchFamily="34" charset="0"/>
                <a:cs typeface="Arial" panose="020B0604020202020204" pitchFamily="34" charset="0"/>
              </a:rPr>
              <a:t>, using chromatography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1069975" algn="l"/>
                <a:tab pos="3589338" algn="l"/>
              </a:tabLst>
            </a:pPr>
            <a:r>
              <a:rPr lang="en-US" sz="1620" b="1" dirty="0">
                <a:latin typeface="Arial" panose="020B0604020202020204" pitchFamily="34" charset="0"/>
                <a:cs typeface="Arial" panose="020B0604020202020204" pitchFamily="34" charset="0"/>
              </a:rPr>
              <a:t>Extended </a:t>
            </a:r>
            <a:r>
              <a:rPr lang="en-US" sz="1620" b="1" dirty="0" smtClean="0">
                <a:latin typeface="Arial" panose="020B0604020202020204" pitchFamily="34" charset="0"/>
                <a:cs typeface="Arial" panose="020B0604020202020204" pitchFamily="34" charset="0"/>
              </a:rPr>
              <a:t>curriculum - Make </a:t>
            </a:r>
            <a:r>
              <a:rPr lang="en-US" sz="1620" b="1" dirty="0">
                <a:latin typeface="Arial" panose="020B0604020202020204" pitchFamily="34" charset="0"/>
                <a:cs typeface="Arial" panose="020B0604020202020204" pitchFamily="34" charset="0"/>
              </a:rPr>
              <a:t>sure you can also …</a:t>
            </a:r>
          </a:p>
          <a:p>
            <a:pPr marL="620713" indent="-342900"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069975" algn="l"/>
                <a:tab pos="3589338" algn="l"/>
              </a:tabLst>
            </a:pPr>
            <a:r>
              <a:rPr lang="en-US" sz="1620" dirty="0" smtClean="0">
                <a:latin typeface="Arial" panose="020B0604020202020204" pitchFamily="34" charset="0"/>
                <a:cs typeface="Arial" panose="020B0604020202020204" pitchFamily="34" charset="0"/>
              </a:rPr>
              <a:t>explain </a:t>
            </a:r>
            <a:r>
              <a:rPr lang="en-US" sz="1620" dirty="0">
                <a:latin typeface="Arial" panose="020B0604020202020204" pitchFamily="34" charset="0"/>
                <a:cs typeface="Arial" panose="020B0604020202020204" pitchFamily="34" charset="0"/>
              </a:rPr>
              <a:t>what a locating agent is</a:t>
            </a:r>
          </a:p>
          <a:p>
            <a:pPr marL="620713" indent="-342900"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069975" algn="l"/>
                <a:tab pos="3589338" algn="l"/>
              </a:tabLst>
            </a:pPr>
            <a:r>
              <a:rPr lang="en-US" sz="1620" dirty="0" smtClean="0"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US" sz="1620" dirty="0">
                <a:latin typeface="Arial" panose="020B0604020202020204" pitchFamily="34" charset="0"/>
                <a:cs typeface="Arial" panose="020B0604020202020204" pitchFamily="34" charset="0"/>
              </a:rPr>
              <a:t>how to carry out chromatography, </a:t>
            </a:r>
            <a:r>
              <a:rPr lang="en-US" sz="1620" dirty="0" smtClean="0">
                <a:latin typeface="Arial" panose="020B0604020202020204" pitchFamily="34" charset="0"/>
                <a:cs typeface="Arial" panose="020B0604020202020204" pitchFamily="34" charset="0"/>
              </a:rPr>
              <a:t>to identify </a:t>
            </a:r>
            <a:r>
              <a:rPr lang="en-US" sz="1620" dirty="0" err="1">
                <a:latin typeface="Arial" panose="020B0604020202020204" pitchFamily="34" charset="0"/>
                <a:cs typeface="Arial" panose="020B0604020202020204" pitchFamily="34" charset="0"/>
              </a:rPr>
              <a:t>colourless</a:t>
            </a:r>
            <a:r>
              <a:rPr lang="en-US" sz="1620" dirty="0">
                <a:latin typeface="Arial" panose="020B0604020202020204" pitchFamily="34" charset="0"/>
                <a:cs typeface="Arial" panose="020B0604020202020204" pitchFamily="34" charset="0"/>
              </a:rPr>
              <a:t> substances</a:t>
            </a:r>
          </a:p>
          <a:p>
            <a:pPr marL="620713" indent="-342900"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069975" algn="l"/>
                <a:tab pos="3589338" algn="l"/>
              </a:tabLst>
            </a:pPr>
            <a:r>
              <a:rPr lang="en-US" sz="1620" dirty="0" smtClean="0">
                <a:latin typeface="Arial" panose="020B0604020202020204" pitchFamily="34" charset="0"/>
                <a:cs typeface="Arial" panose="020B0604020202020204" pitchFamily="34" charset="0"/>
              </a:rPr>
              <a:t>define </a:t>
            </a:r>
            <a:r>
              <a:rPr lang="en-US" sz="1620" dirty="0" err="1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162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sz="1620" dirty="0">
                <a:latin typeface="Arial" panose="020B0604020202020204" pitchFamily="34" charset="0"/>
                <a:cs typeface="Arial" panose="020B0604020202020204" pitchFamily="34" charset="0"/>
              </a:rPr>
              <a:t> value</a:t>
            </a:r>
          </a:p>
          <a:p>
            <a:pPr marL="620713" indent="-342900"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069975" algn="l"/>
                <a:tab pos="3589338" algn="l"/>
              </a:tabLst>
            </a:pPr>
            <a:r>
              <a:rPr lang="en-US" sz="1620" dirty="0" smtClean="0">
                <a:latin typeface="Arial" panose="020B0604020202020204" pitchFamily="34" charset="0"/>
                <a:cs typeface="Arial" panose="020B0604020202020204" pitchFamily="34" charset="0"/>
              </a:rPr>
              <a:t>identify </a:t>
            </a:r>
            <a:r>
              <a:rPr lang="en-US" sz="1620" dirty="0">
                <a:latin typeface="Arial" panose="020B0604020202020204" pitchFamily="34" charset="0"/>
                <a:cs typeface="Arial" panose="020B0604020202020204" pitchFamily="34" charset="0"/>
              </a:rPr>
              <a:t>the substances in a mixture, given </a:t>
            </a:r>
            <a:r>
              <a:rPr lang="en-US" sz="1620" dirty="0" smtClean="0">
                <a:latin typeface="Arial" panose="020B0604020202020204" pitchFamily="34" charset="0"/>
                <a:cs typeface="Arial" panose="020B0604020202020204" pitchFamily="34" charset="0"/>
              </a:rPr>
              <a:t>a chromatogram </a:t>
            </a:r>
            <a:r>
              <a:rPr lang="en-US" sz="1620" dirty="0">
                <a:latin typeface="Arial" panose="020B0604020202020204" pitchFamily="34" charset="0"/>
                <a:cs typeface="Arial" panose="020B0604020202020204" pitchFamily="34" charset="0"/>
              </a:rPr>
              <a:t>and a table of </a:t>
            </a:r>
            <a:r>
              <a:rPr lang="en-US" sz="1620" dirty="0" err="1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162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sz="1620" dirty="0">
                <a:latin typeface="Arial" panose="020B0604020202020204" pitchFamily="34" charset="0"/>
                <a:cs typeface="Arial" panose="020B0604020202020204" pitchFamily="34" charset="0"/>
              </a:rPr>
              <a:t> values.</a:t>
            </a: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8172400" y="112474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26845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382054" cy="623124"/>
          </a:xfrm>
        </p:spPr>
        <p:txBody>
          <a:bodyPr>
            <a:noAutofit/>
          </a:bodyPr>
          <a:lstStyle/>
          <a:p>
            <a:r>
              <a:rPr lang="en-GB" sz="4000" dirty="0" smtClean="0"/>
              <a:t>Unit 02 - Questions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1520" y="1124744"/>
            <a:ext cx="85689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9050">
              <a:buClr>
                <a:srgbClr val="C00000"/>
              </a:buClr>
            </a:pPr>
            <a: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</a:t>
            </a:r>
            <a:endParaRPr lang="en-US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429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Core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curriculum </a:t>
            </a:r>
          </a:p>
          <a:p>
            <a:pPr marL="361950" indent="-342900">
              <a:buClr>
                <a:srgbClr val="C00000"/>
              </a:buClr>
              <a:buFont typeface="+mj-lt"/>
              <a:buAutoNum type="arabicPeriod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This question is about ways to separate and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purify substances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Match each term on the left with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 correct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description on the right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323528" y="2287928"/>
            <a:ext cx="2736304" cy="997056"/>
            <a:chOff x="323528" y="2287928"/>
            <a:chExt cx="2736304" cy="997056"/>
          </a:xfrm>
        </p:grpSpPr>
        <p:sp>
          <p:nvSpPr>
            <p:cNvPr id="4" name="Rectangle 3"/>
            <p:cNvSpPr/>
            <p:nvPr/>
          </p:nvSpPr>
          <p:spPr>
            <a:xfrm>
              <a:off x="539551" y="2420888"/>
              <a:ext cx="2520281" cy="864096"/>
            </a:xfrm>
            <a:prstGeom prst="rect">
              <a:avLst/>
            </a:prstGeom>
            <a:solidFill>
              <a:srgbClr val="F5FC9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evaporation</a:t>
              </a:r>
              <a:endPara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323528" y="2287928"/>
              <a:ext cx="432048" cy="432048"/>
            </a:xfrm>
            <a:prstGeom prst="ellipse">
              <a:avLst/>
            </a:prstGeom>
            <a:solidFill>
              <a:srgbClr val="F5FC9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23528" y="3368048"/>
            <a:ext cx="2736304" cy="997056"/>
            <a:chOff x="323528" y="3368048"/>
            <a:chExt cx="2736304" cy="997056"/>
          </a:xfrm>
        </p:grpSpPr>
        <p:sp>
          <p:nvSpPr>
            <p:cNvPr id="9" name="Rectangle 8"/>
            <p:cNvSpPr/>
            <p:nvPr/>
          </p:nvSpPr>
          <p:spPr>
            <a:xfrm>
              <a:off x="539551" y="3501008"/>
              <a:ext cx="2520281" cy="864096"/>
            </a:xfrm>
            <a:prstGeom prst="rect">
              <a:avLst/>
            </a:prstGeom>
            <a:solidFill>
              <a:srgbClr val="F5FC9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filtering</a:t>
              </a:r>
              <a:endPara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323528" y="3368048"/>
              <a:ext cx="432048" cy="432048"/>
            </a:xfrm>
            <a:prstGeom prst="ellipse">
              <a:avLst/>
            </a:prstGeom>
            <a:solidFill>
              <a:srgbClr val="F5FC9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endPara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23528" y="4448168"/>
            <a:ext cx="2736304" cy="997056"/>
            <a:chOff x="323528" y="4448168"/>
            <a:chExt cx="2736304" cy="997056"/>
          </a:xfrm>
        </p:grpSpPr>
        <p:sp>
          <p:nvSpPr>
            <p:cNvPr id="11" name="Rectangle 10"/>
            <p:cNvSpPr/>
            <p:nvPr/>
          </p:nvSpPr>
          <p:spPr>
            <a:xfrm>
              <a:off x="539551" y="4581128"/>
              <a:ext cx="2520281" cy="864096"/>
            </a:xfrm>
            <a:prstGeom prst="rect">
              <a:avLst/>
            </a:prstGeom>
            <a:solidFill>
              <a:srgbClr val="F5FC9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evaporation</a:t>
              </a:r>
              <a:endPara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323528" y="4448168"/>
              <a:ext cx="432048" cy="432048"/>
            </a:xfrm>
            <a:prstGeom prst="ellipse">
              <a:avLst/>
            </a:prstGeom>
            <a:solidFill>
              <a:srgbClr val="F5FC9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23528" y="5528288"/>
            <a:ext cx="2736304" cy="997056"/>
            <a:chOff x="323528" y="5528288"/>
            <a:chExt cx="2736304" cy="997056"/>
          </a:xfrm>
        </p:grpSpPr>
        <p:sp>
          <p:nvSpPr>
            <p:cNvPr id="15" name="Rectangle 14"/>
            <p:cNvSpPr/>
            <p:nvPr/>
          </p:nvSpPr>
          <p:spPr>
            <a:xfrm>
              <a:off x="539551" y="5661248"/>
              <a:ext cx="2520281" cy="864096"/>
            </a:xfrm>
            <a:prstGeom prst="rect">
              <a:avLst/>
            </a:prstGeom>
            <a:solidFill>
              <a:srgbClr val="F5FC9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crystallising</a:t>
              </a:r>
              <a:endPara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323528" y="5528288"/>
              <a:ext cx="432048" cy="432048"/>
            </a:xfrm>
            <a:prstGeom prst="ellipse">
              <a:avLst/>
            </a:prstGeom>
            <a:solidFill>
              <a:srgbClr val="F5FC9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131840" y="2276872"/>
            <a:ext cx="2736304" cy="997056"/>
            <a:chOff x="3131840" y="2276872"/>
            <a:chExt cx="2736304" cy="997056"/>
          </a:xfrm>
        </p:grpSpPr>
        <p:sp>
          <p:nvSpPr>
            <p:cNvPr id="17" name="Rectangle 16"/>
            <p:cNvSpPr/>
            <p:nvPr/>
          </p:nvSpPr>
          <p:spPr>
            <a:xfrm>
              <a:off x="3347863" y="2409832"/>
              <a:ext cx="2520281" cy="864096"/>
            </a:xfrm>
            <a:prstGeom prst="rect">
              <a:avLst/>
            </a:prstGeom>
            <a:solidFill>
              <a:srgbClr val="F5FC9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distillation</a:t>
              </a:r>
              <a:endPara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3131840" y="2276872"/>
              <a:ext cx="432048" cy="432048"/>
            </a:xfrm>
            <a:prstGeom prst="ellipse">
              <a:avLst/>
            </a:prstGeom>
            <a:solidFill>
              <a:srgbClr val="F5FC9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131840" y="3356992"/>
            <a:ext cx="2736304" cy="997056"/>
            <a:chOff x="3131840" y="3356992"/>
            <a:chExt cx="2736304" cy="997056"/>
          </a:xfrm>
        </p:grpSpPr>
        <p:sp>
          <p:nvSpPr>
            <p:cNvPr id="19" name="Rectangle 18"/>
            <p:cNvSpPr/>
            <p:nvPr/>
          </p:nvSpPr>
          <p:spPr>
            <a:xfrm>
              <a:off x="3347863" y="3489952"/>
              <a:ext cx="2520281" cy="864096"/>
            </a:xfrm>
            <a:prstGeom prst="rect">
              <a:avLst/>
            </a:prstGeom>
            <a:solidFill>
              <a:srgbClr val="F5FC9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fractional</a:t>
              </a:r>
            </a:p>
            <a:p>
              <a:pPr algn="ctr"/>
              <a:r>
                <a:rPr lang="en-GB" sz="2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distillation</a:t>
              </a:r>
              <a:endPara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3131840" y="3356992"/>
              <a:ext cx="432048" cy="432048"/>
            </a:xfrm>
            <a:prstGeom prst="ellipse">
              <a:avLst/>
            </a:prstGeom>
            <a:solidFill>
              <a:srgbClr val="F5FC9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</a:t>
              </a:r>
              <a:endPara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131840" y="4437112"/>
            <a:ext cx="2736304" cy="997056"/>
            <a:chOff x="3131840" y="4437112"/>
            <a:chExt cx="2736304" cy="997056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1" name="Rectangle 20"/>
            <p:cNvSpPr/>
            <p:nvPr/>
          </p:nvSpPr>
          <p:spPr>
            <a:xfrm>
              <a:off x="3347863" y="4570072"/>
              <a:ext cx="2520281" cy="86409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solid appears as </a:t>
              </a:r>
              <a:r>
                <a:rPr lang="en-US" sz="20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solution </a:t>
              </a:r>
              <a:r>
                <a:rPr lang="en-US" sz="2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cools</a:t>
              </a:r>
              <a:endPara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3131840" y="4437112"/>
              <a:ext cx="432048" cy="432048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131840" y="5517232"/>
            <a:ext cx="2736304" cy="997056"/>
            <a:chOff x="3131840" y="5517232"/>
            <a:chExt cx="2736304" cy="997056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3" name="Rectangle 22"/>
            <p:cNvSpPr/>
            <p:nvPr/>
          </p:nvSpPr>
          <p:spPr>
            <a:xfrm>
              <a:off x="3347863" y="5650192"/>
              <a:ext cx="2520281" cy="86409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used to separate </a:t>
              </a:r>
              <a:r>
                <a:rPr lang="en-US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mixture </a:t>
              </a:r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of two liquids</a:t>
              </a:r>
              <a:endPara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3131840" y="5517232"/>
              <a:ext cx="432048" cy="432048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012160" y="2276872"/>
            <a:ext cx="2736304" cy="997056"/>
            <a:chOff x="6012160" y="2276872"/>
            <a:chExt cx="2736304" cy="997056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5" name="Rectangle 24"/>
            <p:cNvSpPr/>
            <p:nvPr/>
          </p:nvSpPr>
          <p:spPr>
            <a:xfrm>
              <a:off x="6228183" y="2409832"/>
              <a:ext cx="2520281" cy="86409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solvent is </a:t>
              </a:r>
              <a:r>
                <a:rPr lang="en-US" sz="20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removed as </a:t>
              </a:r>
              <a:r>
                <a:rPr lang="en-US" sz="2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gas</a:t>
              </a:r>
              <a:endPara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6012160" y="2276872"/>
              <a:ext cx="432048" cy="432048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012160" y="3356992"/>
            <a:ext cx="2736304" cy="997056"/>
            <a:chOff x="6012160" y="3356992"/>
            <a:chExt cx="2736304" cy="997056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7" name="Rectangle 26"/>
            <p:cNvSpPr/>
            <p:nvPr/>
          </p:nvSpPr>
          <p:spPr>
            <a:xfrm>
              <a:off x="6228183" y="3489952"/>
              <a:ext cx="2520281" cy="86409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this method allows </a:t>
              </a:r>
              <a:r>
                <a:rPr lang="en-US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to </a:t>
              </a:r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recycle </a:t>
              </a:r>
              <a:r>
                <a:rPr lang="en-US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solvent</a:t>
              </a:r>
              <a:endPara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6012160" y="3356992"/>
              <a:ext cx="432048" cy="432048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012160" y="4437112"/>
            <a:ext cx="2736304" cy="997056"/>
            <a:chOff x="6012160" y="4437112"/>
            <a:chExt cx="2736304" cy="997056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9" name="Rectangle 28"/>
            <p:cNvSpPr/>
            <p:nvPr/>
          </p:nvSpPr>
          <p:spPr>
            <a:xfrm>
              <a:off x="6228183" y="4570072"/>
              <a:ext cx="2520281" cy="86409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gas changes to a</a:t>
              </a:r>
            </a:p>
            <a:p>
              <a:pPr algn="ctr"/>
              <a:r>
                <a:rPr lang="en-US" sz="2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liquid, on cooling</a:t>
              </a:r>
              <a:endPara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012160" y="4437112"/>
              <a:ext cx="432048" cy="432048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12160" y="5517232"/>
            <a:ext cx="2736304" cy="997056"/>
            <a:chOff x="6012160" y="5517232"/>
            <a:chExt cx="2736304" cy="997056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1" name="Rectangle 30"/>
            <p:cNvSpPr/>
            <p:nvPr/>
          </p:nvSpPr>
          <p:spPr>
            <a:xfrm>
              <a:off x="6228183" y="5650192"/>
              <a:ext cx="2520281" cy="86409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separates an </a:t>
              </a:r>
              <a:r>
                <a:rPr lang="en-GB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en-GB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insoluble substance </a:t>
              </a:r>
              <a:r>
                <a:rPr lang="en-GB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from a liquid</a:t>
              </a:r>
              <a:endPara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6012160" y="5517232"/>
              <a:ext cx="432048" cy="432048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3" name="TextBox 42">
            <a:hlinkClick r:id="rId3" action="ppaction://hlinkfile"/>
          </p:cNvPr>
          <p:cNvSpPr txBox="1"/>
          <p:nvPr/>
        </p:nvSpPr>
        <p:spPr>
          <a:xfrm>
            <a:off x="8259100" y="1124744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22237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382054" cy="623124"/>
          </a:xfrm>
        </p:spPr>
        <p:txBody>
          <a:bodyPr>
            <a:noAutofit/>
          </a:bodyPr>
          <a:lstStyle/>
          <a:p>
            <a:r>
              <a:rPr lang="en-GB" sz="4000" dirty="0"/>
              <a:t>Unit 02 - Questions</a:t>
            </a:r>
            <a:endParaRPr lang="en-GB" sz="4000" dirty="0" smtClean="0"/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1520" y="1124744"/>
            <a:ext cx="5616623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42900">
              <a:buClr>
                <a:srgbClr val="C00000"/>
              </a:buClr>
              <a:buFont typeface="+mj-lt"/>
              <a:buAutoNum type="arabicPeriod" startAt="2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apparatus can be used to obtain pure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water from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salt water.</a:t>
            </a:r>
          </a:p>
          <a:p>
            <a:pPr marL="723900" indent="-342900">
              <a:buClr>
                <a:srgbClr val="C00000"/>
              </a:buClr>
              <a:buFont typeface="+mj-lt"/>
              <a:buAutoNum type="alphaLcParenR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is the purpose of the ice-cold water?</a:t>
            </a:r>
          </a:p>
          <a:p>
            <a:pPr marL="723900" indent="-342900">
              <a:buClr>
                <a:srgbClr val="C00000"/>
              </a:buClr>
              <a:buFont typeface="+mj-lt"/>
              <a:buAutoNum type="alphaLcParenR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glass arm must reach far down into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second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test-tube. Why?</a:t>
            </a:r>
          </a:p>
          <a:p>
            <a:pPr marL="723900" indent="-342900">
              <a:buClr>
                <a:srgbClr val="C00000"/>
              </a:buClr>
              <a:buFont typeface="+mj-lt"/>
              <a:buAutoNum type="alphaLcParenR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Where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 the apparatus does this take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place?</a:t>
            </a:r>
            <a:b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evaporation</a:t>
            </a:r>
            <a:b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ii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condensation</a:t>
            </a:r>
          </a:p>
          <a:p>
            <a:pPr marL="723900" indent="-342900">
              <a:buClr>
                <a:srgbClr val="C00000"/>
              </a:buClr>
              <a:buFont typeface="+mj-lt"/>
              <a:buAutoNum type="alphaLcParenR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is this separation method called?</a:t>
            </a:r>
          </a:p>
          <a:p>
            <a:pPr marL="723900" indent="-342900">
              <a:buClr>
                <a:srgbClr val="C00000"/>
              </a:buClr>
              <a:buFont typeface="+mj-lt"/>
              <a:buAutoNum type="alphaLcParenR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will remain in the first test-tube, at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end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of the experiment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342900" indent="-342900">
              <a:buClr>
                <a:srgbClr val="C00000"/>
              </a:buClr>
              <a:buFont typeface="+mj-lt"/>
              <a:buAutoNum type="arabicPeriod" startAt="3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Seawater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can be purified using this apparatus:</a:t>
            </a:r>
          </a:p>
          <a:p>
            <a:pPr marL="723900" indent="-342900">
              <a:buClr>
                <a:srgbClr val="C00000"/>
              </a:buClr>
              <a:buFont typeface="+mj-lt"/>
              <a:buAutoNum type="alphaLcParenR"/>
            </a:pP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What is the maximum temperature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recorded on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thermometer, during the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distillation?</a:t>
            </a:r>
            <a:b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ii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How does this compare to the boiling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point of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seawater?</a:t>
            </a:r>
          </a:p>
          <a:p>
            <a:pPr marL="723900" indent="-342900">
              <a:buClr>
                <a:srgbClr val="C00000"/>
              </a:buClr>
              <a:buFont typeface="+mj-lt"/>
              <a:buAutoNum type="alphaLcParenR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which piece of apparatus does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evaporation take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place? Give its name.</a:t>
            </a:r>
          </a:p>
          <a:p>
            <a:pPr marL="723900" indent="-342900">
              <a:buClr>
                <a:srgbClr val="C00000"/>
              </a:buClr>
              <a:buFont typeface="+mj-lt"/>
              <a:buAutoNum type="alphaLcParenR"/>
            </a:pP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Which is the condenser, A, B, or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C?</a:t>
            </a:r>
            <a:b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ii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Where does the supply of cold water enter?</a:t>
            </a:r>
          </a:p>
          <a:p>
            <a:pPr marL="723900" indent="-342900">
              <a:buClr>
                <a:srgbClr val="C00000"/>
              </a:buClr>
              <a:buFont typeface="+mj-lt"/>
              <a:buAutoNum type="alphaLcParenR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Distillation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is used rather than filtration,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to purify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seawater for drinking. Why?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68144" y="1268760"/>
            <a:ext cx="2946040" cy="201193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89848" y="4149080"/>
            <a:ext cx="3024336" cy="2232248"/>
          </a:xfrm>
          <a:prstGeom prst="rect">
            <a:avLst/>
          </a:prstGeom>
        </p:spPr>
      </p:pic>
      <p:sp>
        <p:nvSpPr>
          <p:cNvPr id="43" name="TextBox 42">
            <a:hlinkClick r:id="rId5" action="ppaction://hlinkfile"/>
          </p:cNvPr>
          <p:cNvSpPr txBox="1"/>
          <p:nvPr/>
        </p:nvSpPr>
        <p:spPr>
          <a:xfrm>
            <a:off x="8282603" y="3268755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21290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Grade Descriptors – Grade A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dirty="0" smtClean="0"/>
              <a:t>To </a:t>
            </a:r>
            <a:r>
              <a:rPr lang="en-US" dirty="0"/>
              <a:t>achieve a </a:t>
            </a:r>
            <a:r>
              <a:rPr lang="en-US" b="1" dirty="0"/>
              <a:t>Grade A</a:t>
            </a:r>
            <a:r>
              <a:rPr lang="en-US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recall </a:t>
            </a:r>
            <a:r>
              <a:rPr lang="en-US" dirty="0"/>
              <a:t>and communicate precise knowledge and display comprehensive understanding of </a:t>
            </a:r>
            <a:r>
              <a:rPr lang="en-US" dirty="0" smtClean="0"/>
              <a:t>scientific phenomena</a:t>
            </a:r>
            <a:r>
              <a:rPr lang="en-US" dirty="0"/>
              <a:t>, facts, laws, definitions,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apply </a:t>
            </a:r>
            <a:r>
              <a:rPr lang="en-US" dirty="0"/>
              <a:t>scientific concepts and theories to present reasoned explanations of familiar and </a:t>
            </a:r>
            <a:r>
              <a:rPr lang="en-US" dirty="0" smtClean="0"/>
              <a:t>unfamiliar phenomena</a:t>
            </a:r>
            <a:r>
              <a:rPr lang="en-US" dirty="0"/>
              <a:t>, to solve complex problems involving several stages, and to make reasoned predictions </a:t>
            </a:r>
            <a:r>
              <a:rPr lang="en-US" dirty="0" smtClean="0"/>
              <a:t>and hypotheses</a:t>
            </a:r>
            <a:endParaRPr lang="en-US" dirty="0"/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communicate </a:t>
            </a:r>
            <a:r>
              <a:rPr lang="en-US" dirty="0"/>
              <a:t>and present complex scientific ideas, observations and data clearly and </a:t>
            </a:r>
            <a:r>
              <a:rPr lang="en-US" dirty="0" smtClean="0"/>
              <a:t>logically, independently </a:t>
            </a:r>
            <a:r>
              <a:rPr lang="en-US" dirty="0"/>
              <a:t>using scientific terminology and conventions consistently and correctly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independently </a:t>
            </a:r>
            <a:r>
              <a:rPr lang="en-US" dirty="0"/>
              <a:t>select, process and </a:t>
            </a:r>
            <a:r>
              <a:rPr lang="en-US" dirty="0" err="1"/>
              <a:t>synthesise</a:t>
            </a:r>
            <a:r>
              <a:rPr lang="en-US" dirty="0"/>
              <a:t> information presented in a variety of ways, and use it </a:t>
            </a:r>
            <a:r>
              <a:rPr lang="en-US" dirty="0" smtClean="0"/>
              <a:t>to draw </a:t>
            </a:r>
            <a:r>
              <a:rPr lang="en-US" dirty="0"/>
              <a:t>valid conclusions and discuss the scientific, technological, social, economic and </a:t>
            </a:r>
            <a:r>
              <a:rPr lang="en-US" dirty="0" smtClean="0"/>
              <a:t>environmental implications</a:t>
            </a:r>
            <a:endParaRPr lang="en-US" dirty="0"/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devise </a:t>
            </a:r>
            <a:r>
              <a:rPr lang="en-US" dirty="0"/>
              <a:t>strategies to solve problems in complex situations which may involve many variables or </a:t>
            </a:r>
            <a:r>
              <a:rPr lang="en-US" dirty="0" smtClean="0"/>
              <a:t>complex manipulation </a:t>
            </a:r>
            <a:r>
              <a:rPr lang="en-US" dirty="0"/>
              <a:t>of data or ideas through multiple steps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analyse </a:t>
            </a:r>
            <a:r>
              <a:rPr lang="en-US" dirty="0"/>
              <a:t>data to identify any patterns or trends, taking account of limitations in the quality of the data </a:t>
            </a:r>
            <a:r>
              <a:rPr lang="en-US" dirty="0" smtClean="0"/>
              <a:t>and justifying </a:t>
            </a:r>
            <a:r>
              <a:rPr lang="en-US" dirty="0"/>
              <a:t>the conclusions reached select, describe, justify and evaluate techniques for a large range </a:t>
            </a:r>
            <a:r>
              <a:rPr lang="en-US" dirty="0" smtClean="0"/>
              <a:t>of scientific </a:t>
            </a:r>
            <a:r>
              <a:rPr lang="en-US" dirty="0"/>
              <a:t>operations and laboratory procedures.</a:t>
            </a:r>
          </a:p>
        </p:txBody>
      </p:sp>
    </p:spTree>
    <p:extLst>
      <p:ext uri="{BB962C8B-B14F-4D97-AF65-F5344CB8AC3E}">
        <p14:creationId xmlns:p14="http://schemas.microsoft.com/office/powerpoint/2010/main" val="132193241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382054" cy="623124"/>
          </a:xfrm>
        </p:spPr>
        <p:txBody>
          <a:bodyPr>
            <a:noAutofit/>
          </a:bodyPr>
          <a:lstStyle/>
          <a:p>
            <a:r>
              <a:rPr lang="en-GB" sz="4000" dirty="0"/>
              <a:t>Unit 02 - Questions</a:t>
            </a:r>
            <a:endParaRPr lang="en-GB" sz="4000" dirty="0" smtClean="0"/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1520" y="1124744"/>
            <a:ext cx="856895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42900">
              <a:buClr>
                <a:srgbClr val="C00000"/>
              </a:buClr>
              <a:buFont typeface="+mj-lt"/>
              <a:buAutoNum type="arabicPeriod" startAt="4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Gypsum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is insoluble in water. You are asked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to purify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sample of gypsum that is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contaminated with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soluble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salt.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Which of these pieces of apparatus will you use?</a:t>
            </a:r>
          </a:p>
          <a:p>
            <a:pPr marL="723900">
              <a:buClr>
                <a:srgbClr val="C00000"/>
              </a:buClr>
              <a:tabLst>
                <a:tab pos="2605088" algn="l"/>
                <a:tab pos="4657725" algn="l"/>
              </a:tabLst>
            </a:pP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Bunsen burner </a:t>
            </a: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	filter 	funnel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tripod</a:t>
            </a:r>
          </a:p>
          <a:p>
            <a:pPr marL="723900">
              <a:buClr>
                <a:srgbClr val="C00000"/>
              </a:buClr>
              <a:tabLst>
                <a:tab pos="2605088" algn="l"/>
                <a:tab pos="4657725" algn="l"/>
              </a:tabLst>
            </a:pP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distillation flask </a:t>
            </a: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	conical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flask </a:t>
            </a: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	pipette</a:t>
            </a:r>
            <a:endParaRPr lang="en-US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3900">
              <a:buClr>
                <a:srgbClr val="C00000"/>
              </a:buClr>
              <a:tabLst>
                <a:tab pos="2605088" algn="l"/>
                <a:tab pos="4657725" algn="l"/>
              </a:tabLst>
            </a:pP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thermometer </a:t>
            </a: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	condenser 	gauze</a:t>
            </a:r>
            <a:endParaRPr lang="en-US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3900">
              <a:buClr>
                <a:srgbClr val="C00000"/>
              </a:buClr>
              <a:tabLst>
                <a:tab pos="2605088" algn="l"/>
                <a:tab pos="4657725" algn="l"/>
              </a:tabLst>
            </a:pP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stirring rod </a:t>
            </a: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	filter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paper </a:t>
            </a: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	beaker</a:t>
            </a:r>
            <a:endParaRPr lang="en-US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>
              <a:buClr>
                <a:srgbClr val="C00000"/>
              </a:buClr>
              <a:tabLst>
                <a:tab pos="2605088" algn="l"/>
                <a:tab pos="4657725" algn="l"/>
              </a:tabLst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Write step-by-step instructions for the procedure.</a:t>
            </a:r>
          </a:p>
          <a:p>
            <a:pPr marL="361950" indent="-342900">
              <a:buClr>
                <a:srgbClr val="C00000"/>
              </a:buClr>
              <a:buFont typeface="+mj-lt"/>
              <a:buAutoNum type="arabicPeriod" startAt="5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Argon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oxygen, and nitrogen are obtained from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air by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fractional distillation. Liquid air, at 2250 °C,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is warmed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up, and the gases are collected one by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one.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Is liquid air a mixture, or a pure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substance?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Explain why fractional distillation is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used, rather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than simple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distillation. 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During the distillation, nitrogen gas is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obtained first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then argon and oxygen. What can you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say about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boiling points of these three gases?</a:t>
            </a:r>
          </a:p>
          <a:p>
            <a:pPr marL="361950" indent="-342900">
              <a:buClr>
                <a:srgbClr val="C00000"/>
              </a:buClr>
              <a:buFont typeface="+mj-lt"/>
              <a:buAutoNum type="arabicPeriod" startAt="5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mixture of salt and sugar has to be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separated, using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solvent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ethanol. 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Draw a diagram to show how you will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separate the salt.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How could you obtain sugar crystals from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 sugar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solution, without losing the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ethanol?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Draw a diagram of the apparatus for b.</a:t>
            </a:r>
          </a:p>
        </p:txBody>
      </p:sp>
      <p:sp>
        <p:nvSpPr>
          <p:cNvPr id="7" name="TextBox 6">
            <a:hlinkClick r:id="rId3" action="ppaction://hlinkfile"/>
          </p:cNvPr>
          <p:cNvSpPr txBox="1"/>
          <p:nvPr/>
        </p:nvSpPr>
        <p:spPr>
          <a:xfrm>
            <a:off x="8331108" y="5805264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81010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382054" cy="623124"/>
          </a:xfrm>
        </p:spPr>
        <p:txBody>
          <a:bodyPr>
            <a:noAutofit/>
          </a:bodyPr>
          <a:lstStyle/>
          <a:p>
            <a:r>
              <a:rPr lang="en-GB" sz="4000" dirty="0"/>
              <a:t>Unit 02 - Questions</a:t>
            </a:r>
            <a:endParaRPr lang="en-GB" sz="4000" dirty="0" smtClean="0"/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1520" y="1124744"/>
            <a:ext cx="849694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42900">
              <a:buClr>
                <a:srgbClr val="C00000"/>
              </a:buClr>
              <a:buFont typeface="+mj-lt"/>
              <a:buAutoNum type="arabicPeriod" startAt="7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In a chromatography experiment, eight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coloured substances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were spotted onto a piece of filter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paper. Three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were the basic colours red, blue, and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yellow. The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others were unknown substances,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labelled A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– E. This shows the resulting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chromatogram:</a:t>
            </a:r>
          </a:p>
          <a:p>
            <a:pPr marL="19050">
              <a:buClr>
                <a:srgbClr val="C00000"/>
              </a:buClr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050">
              <a:buClr>
                <a:srgbClr val="C00000"/>
              </a:buClr>
            </a:pPr>
            <a:endParaRPr lang="en-US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050">
              <a:buClr>
                <a:srgbClr val="C00000"/>
              </a:buClr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050">
              <a:buClr>
                <a:srgbClr val="C00000"/>
              </a:buClr>
            </a:pPr>
            <a:endParaRPr lang="en-US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050">
              <a:buClr>
                <a:srgbClr val="C00000"/>
              </a:buClr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050">
              <a:buClr>
                <a:srgbClr val="C00000"/>
              </a:buClr>
            </a:pPr>
            <a:endParaRPr lang="en-US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050">
              <a:buClr>
                <a:srgbClr val="C00000"/>
              </a:buClr>
            </a:pPr>
            <a:endParaRPr lang="en-US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76250" indent="-457200">
              <a:buClr>
                <a:srgbClr val="C00000"/>
              </a:buClr>
              <a:buFont typeface="+mj-lt"/>
              <a:buAutoNum type="alphaLcParenR"/>
            </a:pP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Which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one of substances A – E contains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only one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basic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colour?</a:t>
            </a:r>
          </a:p>
          <a:p>
            <a:pPr marL="476250" indent="-457200">
              <a:buClr>
                <a:srgbClr val="C00000"/>
              </a:buClr>
              <a:buFont typeface="+mj-lt"/>
              <a:buAutoNum type="alphaLcParenR"/>
            </a:pP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Which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contains all three basic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colours?</a:t>
            </a:r>
          </a:p>
          <a:p>
            <a:pPr marL="476250" indent="-457200">
              <a:buClr>
                <a:srgbClr val="C00000"/>
              </a:buClr>
              <a:buFont typeface="+mj-lt"/>
              <a:buAutoNum type="alphaLcParenR"/>
            </a:pP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solvent was propanone. Which of the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three basic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colours is the most soluble in propanone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2653657"/>
            <a:ext cx="5112568" cy="2496837"/>
          </a:xfrm>
          <a:prstGeom prst="rect">
            <a:avLst/>
          </a:prstGeom>
        </p:spPr>
      </p:pic>
      <p:sp>
        <p:nvSpPr>
          <p:cNvPr id="7" name="TextBox 6">
            <a:hlinkClick r:id="rId4" action="ppaction://hlinkfile"/>
          </p:cNvPr>
          <p:cNvSpPr txBox="1"/>
          <p:nvPr/>
        </p:nvSpPr>
        <p:spPr>
          <a:xfrm>
            <a:off x="8187092" y="1786656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42531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382054" cy="623124"/>
          </a:xfrm>
        </p:spPr>
        <p:txBody>
          <a:bodyPr>
            <a:noAutofit/>
          </a:bodyPr>
          <a:lstStyle/>
          <a:p>
            <a:r>
              <a:rPr lang="en-GB" sz="4000" dirty="0"/>
              <a:t>Unit 02 - Questions</a:t>
            </a:r>
            <a:endParaRPr lang="en-GB" sz="4000" dirty="0" smtClean="0"/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1520" y="1124744"/>
            <a:ext cx="54726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9050">
              <a:buClr>
                <a:srgbClr val="C00000"/>
              </a:buClr>
            </a:pP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Extended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curriculum</a:t>
            </a:r>
          </a:p>
          <a:p>
            <a:pPr marL="361950" indent="-342900">
              <a:buClr>
                <a:srgbClr val="C00000"/>
              </a:buClr>
              <a:buFont typeface="+mj-lt"/>
              <a:buAutoNum type="arabicPeriod" startAt="8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diagram below shows a chromatogram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for a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mixture of amino acids. </a:t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solvent was a mixture of water, butanol,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and ethanoic acid.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Using the table of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20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values on page 25,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identify the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two amino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acids.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Which of them is less soluble in the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solvent?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 How will the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Rf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values change if the solvent travels only 6 cm?</a:t>
            </a:r>
          </a:p>
          <a:p>
            <a:pPr marL="361950" indent="-342900">
              <a:buClr>
                <a:srgbClr val="C00000"/>
              </a:buClr>
              <a:buFont typeface="+mj-lt"/>
              <a:buAutoNum type="arabicPeriod" startAt="8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You have three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colourless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solutions. Each contains an amino acid you must identify.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Explain how to do this using chromatography.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Use the terms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2000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and locating agent in your answer, and show that you understand what they mean.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57004" y="1149286"/>
            <a:ext cx="3024248" cy="2791613"/>
          </a:xfrm>
          <a:prstGeom prst="rect">
            <a:avLst/>
          </a:prstGeom>
        </p:spPr>
      </p:pic>
      <p:sp>
        <p:nvSpPr>
          <p:cNvPr id="5" name="TextBox 4">
            <a:hlinkClick r:id="rId4" action="ppaction://hlinkfile"/>
          </p:cNvPr>
          <p:cNvSpPr txBox="1"/>
          <p:nvPr/>
        </p:nvSpPr>
        <p:spPr>
          <a:xfrm>
            <a:off x="8216708" y="5733256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65997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382054" cy="623124"/>
          </a:xfrm>
        </p:spPr>
        <p:txBody>
          <a:bodyPr>
            <a:noAutofit/>
          </a:bodyPr>
          <a:lstStyle/>
          <a:p>
            <a:r>
              <a:rPr lang="en-GB" sz="4000" dirty="0" smtClean="0"/>
              <a:t>2.1 – Workbook Questions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1520" y="1124744"/>
            <a:ext cx="852656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6250" indent="-457200">
              <a:buClr>
                <a:srgbClr val="C00000"/>
              </a:buClr>
              <a:buFont typeface="+mj-lt"/>
              <a:buAutoNum type="arabicPeriod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 The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solubilities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of some compounds are shown in the table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76250" indent="-457200">
              <a:buClr>
                <a:srgbClr val="C00000"/>
              </a:buClr>
              <a:buFont typeface="+mj-lt"/>
              <a:buAutoNum type="arabicPeriod"/>
            </a:pP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76250" indent="-457200">
              <a:buClr>
                <a:srgbClr val="C00000"/>
              </a:buClr>
              <a:buFont typeface="+mj-lt"/>
              <a:buAutoNum type="arabicPeriod"/>
            </a:pPr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76250" indent="-457200">
              <a:buClr>
                <a:srgbClr val="C00000"/>
              </a:buClr>
              <a:buFont typeface="+mj-lt"/>
              <a:buAutoNum type="arabicPeriod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76250" indent="-457200">
              <a:buClr>
                <a:srgbClr val="C00000"/>
              </a:buClr>
              <a:buFont typeface="+mj-lt"/>
              <a:buAutoNum type="arabicPeriod"/>
            </a:pP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76250" indent="-457200">
              <a:buClr>
                <a:srgbClr val="C00000"/>
              </a:buClr>
              <a:buFont typeface="+mj-lt"/>
              <a:buAutoNum type="arabicPeriod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76250" indent="-457200">
              <a:buClr>
                <a:srgbClr val="C00000"/>
              </a:buClr>
              <a:buFont typeface="+mj-lt"/>
              <a:buAutoNum type="arabicPeriod"/>
            </a:pP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76250" indent="-457200">
              <a:buClr>
                <a:srgbClr val="C00000"/>
              </a:buClr>
              <a:buFont typeface="+mj-lt"/>
              <a:buAutoNum type="arabicPeriod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76250" indent="-457200">
              <a:buClr>
                <a:srgbClr val="C00000"/>
              </a:buClr>
              <a:buFont typeface="+mj-lt"/>
              <a:buAutoNum type="arabicPeriod"/>
            </a:pP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3400" indent="-514350">
              <a:buClr>
                <a:srgbClr val="C00000"/>
              </a:buClr>
              <a:buFont typeface="+mj-lt"/>
              <a:buAutoNum type="romanUcPeriod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type of metal compound is very soluble in water?</a:t>
            </a:r>
          </a:p>
          <a:p>
            <a:pPr marL="19050">
              <a:buClr>
                <a:srgbClr val="C00000"/>
              </a:buClr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……………......................................................................................................................................................................................................................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[1]</a:t>
            </a:r>
          </a:p>
          <a:p>
            <a:pPr marL="533400" indent="-514350">
              <a:buClr>
                <a:srgbClr val="C00000"/>
              </a:buClr>
              <a:buFont typeface="+mj-lt"/>
              <a:buAutoNum type="romanUcPeriod" startAt="2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Which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compounds are insoluble in water?</a:t>
            </a:r>
          </a:p>
          <a:p>
            <a:pPr marL="19050">
              <a:buClr>
                <a:srgbClr val="C00000"/>
              </a:buClr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.........................................................................................................................................................................................................................................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[2]</a:t>
            </a:r>
          </a:p>
          <a:p>
            <a:pPr marL="533400" indent="-514350">
              <a:buClr>
                <a:srgbClr val="C00000"/>
              </a:buClr>
              <a:buFont typeface="+mj-lt"/>
              <a:buAutoNum type="romanUcPeriod" startAt="3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Which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compound is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sparingly soluble?</a:t>
            </a:r>
          </a:p>
          <a:p>
            <a:pPr marL="19050">
              <a:buClr>
                <a:srgbClr val="C00000"/>
              </a:buClr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.................................................................................................................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[1 ]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757978"/>
              </p:ext>
            </p:extLst>
          </p:nvPr>
        </p:nvGraphicFramePr>
        <p:xfrm>
          <a:off x="251520" y="1628800"/>
          <a:ext cx="8526560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1640"/>
                <a:gridCol w="2131640"/>
                <a:gridCol w="2131640"/>
                <a:gridCol w="213164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Compound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Solubility g/100 cm</a:t>
                      </a:r>
                      <a:r>
                        <a:rPr lang="en-US" sz="200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water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Compound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Solubility g/100 cm</a:t>
                      </a:r>
                      <a:r>
                        <a:rPr lang="en-US" sz="200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water</a:t>
                      </a:r>
                      <a:endParaRPr lang="en-GB" sz="20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Calcium hydroxide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0.113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potassium nitrate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37.9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calcium nitrate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102.1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silver chloride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0.0002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Iron(</a:t>
                      </a:r>
                      <a:r>
                        <a:rPr lang="en-GB" sz="20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ll</a:t>
                      </a:r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hydroxide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0.00003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silver nitrate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241.3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>
            <a:hlinkClick r:id="rId3" action="ppaction://hlinkfile"/>
          </p:cNvPr>
          <p:cNvSpPr txBox="1"/>
          <p:nvPr/>
        </p:nvSpPr>
        <p:spPr>
          <a:xfrm>
            <a:off x="7250988" y="5715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0" name="Action Button: Back or Previous 9">
            <a:hlinkClick r:id="" action="ppaction://hlinkshowjump?jump=lastslideviewed" highlightClick="1"/>
          </p:cNvPr>
          <p:cNvSpPr/>
          <p:nvPr/>
        </p:nvSpPr>
        <p:spPr>
          <a:xfrm>
            <a:off x="6818940" y="140162"/>
            <a:ext cx="432048" cy="5040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149671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382054" cy="623124"/>
          </a:xfrm>
        </p:spPr>
        <p:txBody>
          <a:bodyPr>
            <a:noAutofit/>
          </a:bodyPr>
          <a:lstStyle/>
          <a:p>
            <a:r>
              <a:rPr lang="en-GB" sz="4000" dirty="0" smtClean="0"/>
              <a:t>2.1 – Workbook Questions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1520" y="1124744"/>
            <a:ext cx="85265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6250" indent="-457200">
              <a:buClr>
                <a:srgbClr val="C00000"/>
              </a:buClr>
              <a:buFont typeface="+mj-lt"/>
              <a:buAutoNum type="arabicPeriod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b. The graph shows the solubility of two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compounds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at different temperatures.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76250" indent="-457200">
              <a:buClr>
                <a:srgbClr val="C00000"/>
              </a:buClr>
              <a:buFont typeface="+mj-lt"/>
              <a:buAutoNum type="arabicPeriod"/>
            </a:pP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76250" indent="-457200">
              <a:buClr>
                <a:srgbClr val="C00000"/>
              </a:buClr>
              <a:buFont typeface="+mj-lt"/>
              <a:buAutoNum type="arabicPeriod"/>
            </a:pPr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050">
              <a:buClr>
                <a:srgbClr val="C00000"/>
              </a:buClr>
            </a:pP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050">
              <a:buClr>
                <a:srgbClr val="C00000"/>
              </a:buClr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76250" indent="-457200">
              <a:buClr>
                <a:srgbClr val="C00000"/>
              </a:buClr>
              <a:buFont typeface="+mj-lt"/>
              <a:buAutoNum type="arabicPeriod"/>
            </a:pP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3400" indent="-514350">
              <a:buClr>
                <a:srgbClr val="C00000"/>
              </a:buClr>
              <a:buFont typeface="+mj-lt"/>
              <a:buAutoNum type="romanUcPeriod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Deduce the solubility of potassium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nitrate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at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70°C</a:t>
            </a:r>
          </a:p>
          <a:p>
            <a:pPr marL="19050">
              <a:buClr>
                <a:srgbClr val="C00000"/>
              </a:buClr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..................................................................................................................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[1]</a:t>
            </a:r>
          </a:p>
          <a:p>
            <a:pPr marL="533400" indent="-514350">
              <a:buClr>
                <a:srgbClr val="C00000"/>
              </a:buClr>
              <a:buFont typeface="+mj-lt"/>
              <a:buAutoNum type="romanUcPeriod" startAt="2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Which compound is more soluble in water at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10°C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19050">
              <a:buClr>
                <a:srgbClr val="C00000"/>
              </a:buClr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.................................................................................................................. [1]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3400" indent="-514350">
              <a:buClr>
                <a:srgbClr val="C00000"/>
              </a:buClr>
              <a:buFont typeface="+mj-lt"/>
              <a:buAutoNum type="romanUcPeriod" startAt="3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Deduce the maximum mass of potassium nitrate that dissolves in 100 cm</a:t>
            </a:r>
            <a:r>
              <a:rPr lang="en-US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of water at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60°?</a:t>
            </a:r>
          </a:p>
          <a:p>
            <a:pPr marL="19050">
              <a:buClr>
                <a:srgbClr val="C00000"/>
              </a:buClr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..................................................................................................................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1]</a:t>
            </a:r>
          </a:p>
          <a:p>
            <a:pPr marL="533400" indent="-514350">
              <a:buClr>
                <a:srgbClr val="C00000"/>
              </a:buClr>
              <a:buFont typeface="+mj-lt"/>
              <a:buAutoNum type="romanUcPeriod" startAt="4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At what temperature is the solubility of potassium nitrate the same as that of potassium chloride??</a:t>
            </a:r>
          </a:p>
          <a:p>
            <a:pPr marL="19050">
              <a:buClr>
                <a:srgbClr val="C00000"/>
              </a:buClr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................................................................................................................. [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1]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124744"/>
            <a:ext cx="2810116" cy="2620700"/>
          </a:xfrm>
          <a:prstGeom prst="rect">
            <a:avLst/>
          </a:prstGeom>
        </p:spPr>
      </p:pic>
      <p:sp>
        <p:nvSpPr>
          <p:cNvPr id="8" name="TextBox 7">
            <a:hlinkClick r:id="rId4" action="ppaction://hlinkfile"/>
          </p:cNvPr>
          <p:cNvSpPr txBox="1"/>
          <p:nvPr/>
        </p:nvSpPr>
        <p:spPr>
          <a:xfrm>
            <a:off x="7250988" y="5715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9" name="Action Button: Back or Previous 8">
            <a:hlinkClick r:id="" action="ppaction://hlinkshowjump?jump=lastslideviewed" highlightClick="1"/>
          </p:cNvPr>
          <p:cNvSpPr/>
          <p:nvPr/>
        </p:nvSpPr>
        <p:spPr>
          <a:xfrm>
            <a:off x="6818940" y="140162"/>
            <a:ext cx="432048" cy="5040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616704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382054" cy="623124"/>
          </a:xfrm>
        </p:spPr>
        <p:txBody>
          <a:bodyPr>
            <a:noAutofit/>
          </a:bodyPr>
          <a:lstStyle/>
          <a:p>
            <a:r>
              <a:rPr lang="en-GB" sz="4000" dirty="0" smtClean="0"/>
              <a:t>2.1 – Workbook Questions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1520" y="1124744"/>
            <a:ext cx="852656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9050">
              <a:buClr>
                <a:srgbClr val="C00000"/>
              </a:buClr>
            </a:pPr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Extension</a:t>
            </a:r>
          </a:p>
          <a:p>
            <a:pPr marL="811213" indent="-792163">
              <a:buClr>
                <a:srgbClr val="C00000"/>
              </a:buClr>
              <a:buFont typeface="+mj-lt"/>
              <a:buAutoNum type="romanUcPeriod" startAt="5"/>
              <a:tabLst>
                <a:tab pos="8332788" algn="r"/>
              </a:tabLst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saturated solution of potassium nitrate in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200g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of water is cooled from 80 °C to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20°C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. What mass of solute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crystallises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? Show your working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4]</a:t>
            </a:r>
          </a:p>
          <a:p>
            <a:pPr marL="811213" indent="-792163">
              <a:buClr>
                <a:srgbClr val="C00000"/>
              </a:buClr>
              <a:buFont typeface="+mj-lt"/>
              <a:buAutoNum type="romanUcPeriod" startAt="5"/>
              <a:tabLst>
                <a:tab pos="8332788" algn="r"/>
              </a:tabLst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is the minimum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volume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of water needed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dissolve 50 g of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potassium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nitrate at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90°C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? Show all your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working.	</a:t>
            </a:r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3721886"/>
            <a:ext cx="3026140" cy="2822163"/>
          </a:xfrm>
          <a:prstGeom prst="rect">
            <a:avLst/>
          </a:prstGeom>
        </p:spPr>
      </p:pic>
      <p:sp>
        <p:nvSpPr>
          <p:cNvPr id="7" name="TextBox 6">
            <a:hlinkClick r:id="rId4" action="ppaction://hlinkfile"/>
          </p:cNvPr>
          <p:cNvSpPr txBox="1"/>
          <p:nvPr/>
        </p:nvSpPr>
        <p:spPr>
          <a:xfrm>
            <a:off x="7250988" y="5715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8" name="Action Button: Back or Previous 7">
            <a:hlinkClick r:id="" action="ppaction://hlinkshowjump?jump=lastslideviewed" highlightClick="1"/>
          </p:cNvPr>
          <p:cNvSpPr/>
          <p:nvPr/>
        </p:nvSpPr>
        <p:spPr>
          <a:xfrm>
            <a:off x="6818940" y="140162"/>
            <a:ext cx="432048" cy="5040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359316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382054" cy="623124"/>
          </a:xfrm>
        </p:spPr>
        <p:txBody>
          <a:bodyPr>
            <a:noAutofit/>
          </a:bodyPr>
          <a:lstStyle/>
          <a:p>
            <a:r>
              <a:rPr lang="en-GB" sz="4000" dirty="0" smtClean="0"/>
              <a:t>2.2 – Workbook Questions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279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1520" y="1124744"/>
            <a:ext cx="852656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4988" indent="-534988">
              <a:buClr>
                <a:srgbClr val="C00000"/>
              </a:buClr>
              <a:buFont typeface="+mj-lt"/>
              <a:buAutoNum type="arabicPeriod"/>
              <a:tabLst>
                <a:tab pos="8332788" algn="r"/>
              </a:tabLst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 Which two of these substances are most likely to be pure? Underline the correct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answers. air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aspirin tablets orange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juice oxygen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gas sodium chloride crystals tap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water	[2]</a:t>
            </a:r>
            <a:b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 Why should pure substances be used to make a medical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drug?	 [1]</a:t>
            </a:r>
            <a:b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 Seawater is a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mixture. What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is the meaning of the term mixture?</a:t>
            </a:r>
          </a:p>
          <a:p>
            <a:pPr>
              <a:buClr>
                <a:srgbClr val="C00000"/>
              </a:buClr>
              <a:tabLst>
                <a:tab pos="896938" algn="l"/>
                <a:tab pos="8332788" algn="r"/>
              </a:tabLst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………………………………………………………... 	[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] 	ii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 Suggest a value for the melting point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b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	seawater……………………………………....	[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1]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3" action="ppaction://hlinkfile"/>
          </p:cNvPr>
          <p:cNvSpPr txBox="1"/>
          <p:nvPr/>
        </p:nvSpPr>
        <p:spPr>
          <a:xfrm>
            <a:off x="7250988" y="5715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8" name="Action Button: Back or Previous 7">
            <a:hlinkClick r:id="" action="ppaction://hlinkshowjump?jump=lastslideviewed" highlightClick="1"/>
          </p:cNvPr>
          <p:cNvSpPr/>
          <p:nvPr/>
        </p:nvSpPr>
        <p:spPr>
          <a:xfrm>
            <a:off x="6818940" y="140162"/>
            <a:ext cx="432048" cy="5040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160693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382054" cy="623124"/>
          </a:xfrm>
        </p:spPr>
        <p:txBody>
          <a:bodyPr>
            <a:noAutofit/>
          </a:bodyPr>
          <a:lstStyle/>
          <a:p>
            <a:r>
              <a:rPr lang="en-GB" sz="4000" dirty="0" smtClean="0"/>
              <a:t>2.2 – Workbook Questions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1520" y="1124744"/>
            <a:ext cx="8526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4988" indent="-534988">
              <a:buClr>
                <a:srgbClr val="C00000"/>
              </a:buClr>
              <a:buFont typeface="+mj-lt"/>
              <a:buAutoNum type="arabicPeriod" startAt="2"/>
              <a:tabLst>
                <a:tab pos="8332788" algn="r"/>
              </a:tabLst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 Sulfur melts at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119°C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and boils at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445°C.</a:t>
            </a:r>
            <a:b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Draw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lines between the boxes on the left and the boxes on the right to complete four sentences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	[2]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5536" y="2420888"/>
            <a:ext cx="2520281" cy="432048"/>
          </a:xfrm>
          <a:prstGeom prst="rect">
            <a:avLst/>
          </a:prstGeom>
          <a:solidFill>
            <a:srgbClr val="F5FC9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Pure </a:t>
            </a:r>
            <a:r>
              <a:rPr lang="en-GB" sz="20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sulfur</a:t>
            </a:r>
            <a:r>
              <a:rPr lang="en-GB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….</a:t>
            </a: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62660" y="4200800"/>
            <a:ext cx="2520281" cy="432048"/>
          </a:xfrm>
          <a:prstGeom prst="rect">
            <a:avLst/>
          </a:prstGeom>
          <a:solidFill>
            <a:srgbClr val="F5FC9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Impure </a:t>
            </a:r>
            <a:r>
              <a:rPr lang="en-GB" sz="20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sulfur</a:t>
            </a:r>
            <a:r>
              <a:rPr lang="en-GB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072395" y="3068960"/>
            <a:ext cx="4705685" cy="3803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turns to a vapour at 450 °C.</a:t>
            </a: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067944" y="3593304"/>
            <a:ext cx="4705685" cy="43194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…solidifies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119 °C.</a:t>
            </a:r>
            <a:endParaRPr lang="en-GB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067944" y="4149080"/>
            <a:ext cx="4705685" cy="48376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…has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sharp boiling point.</a:t>
            </a:r>
            <a:endParaRPr lang="en-GB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067944" y="2433639"/>
            <a:ext cx="4705685" cy="48376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 melts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 a 4 °C temperature range.</a:t>
            </a: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hlinkClick r:id="rId3" action="ppaction://hlinkfile"/>
          </p:cNvPr>
          <p:cNvSpPr txBox="1"/>
          <p:nvPr/>
        </p:nvSpPr>
        <p:spPr>
          <a:xfrm>
            <a:off x="7250988" y="5715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25" name="Action Button: Back or Previous 24">
            <a:hlinkClick r:id="" action="ppaction://hlinkshowjump?jump=lastslideviewed" highlightClick="1"/>
          </p:cNvPr>
          <p:cNvSpPr/>
          <p:nvPr/>
        </p:nvSpPr>
        <p:spPr>
          <a:xfrm>
            <a:off x="6818940" y="140162"/>
            <a:ext cx="432048" cy="5040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813786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382054" cy="623124"/>
          </a:xfrm>
        </p:spPr>
        <p:txBody>
          <a:bodyPr>
            <a:noAutofit/>
          </a:bodyPr>
          <a:lstStyle/>
          <a:p>
            <a:r>
              <a:rPr lang="en-GB" sz="4000" dirty="0" smtClean="0"/>
              <a:t>2.2 – Workbook Questions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1520" y="1124744"/>
            <a:ext cx="852656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4988" indent="-534988">
              <a:buClr>
                <a:srgbClr val="C00000"/>
              </a:buClr>
              <a:buFont typeface="+mj-lt"/>
              <a:buAutoNum type="alphaLcPeriod" startAt="2"/>
              <a:tabLst>
                <a:tab pos="8332788" algn="r"/>
              </a:tabLst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Solder is a mixture of tin and lead that is used to join metals. The melting point of tin is 232°C. The melting point of lead is 328°C. Solder melts at 183°C.</a:t>
            </a:r>
          </a:p>
          <a:p>
            <a:pPr marL="896938" indent="-341313">
              <a:buClr>
                <a:srgbClr val="C00000"/>
              </a:buClr>
              <a:buFont typeface="+mj-lt"/>
              <a:buAutoNum type="romanUcPeriod"/>
              <a:tabLst>
                <a:tab pos="8332788" algn="r"/>
              </a:tabLst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Why does solder have a lower melting point than either tin or lead?	[2]</a:t>
            </a:r>
          </a:p>
          <a:p>
            <a:pPr>
              <a:buClr>
                <a:srgbClr val="C00000"/>
              </a:buClr>
              <a:tabLst>
                <a:tab pos="8332788" algn="r"/>
              </a:tabLst>
            </a:pPr>
            <a:r>
              <a:rPr lang="en-US" sz="2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…………………………………………………………………………………</a:t>
            </a:r>
            <a:endParaRPr lang="en-US" sz="2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96938" indent="-341313">
              <a:buClr>
                <a:srgbClr val="C00000"/>
              </a:buClr>
              <a:buFont typeface="+mj-lt"/>
              <a:buAutoNum type="romanUcPeriod" startAt="2"/>
              <a:tabLst>
                <a:tab pos="8332788" algn="r"/>
              </a:tabLst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Suggest an advantage of the low melting point of solder.	[1]</a:t>
            </a:r>
          </a:p>
          <a:p>
            <a:pPr>
              <a:buClr>
                <a:srgbClr val="C00000"/>
              </a:buClr>
              <a:tabLst>
                <a:tab pos="8332788" algn="r"/>
              </a:tabLst>
            </a:pPr>
            <a:r>
              <a:rPr lang="en-US" sz="2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…………………………………………………………………………………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332788" algn="r"/>
              </a:tabLst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Name the separation method you could use to separate:</a:t>
            </a:r>
          </a:p>
          <a:p>
            <a:pPr marL="896938" indent="-341313">
              <a:buClr>
                <a:srgbClr val="C00000"/>
              </a:buClr>
              <a:buFont typeface="+mj-lt"/>
              <a:buAutoNum type="alphaLcPeriod"/>
              <a:tabLst>
                <a:tab pos="8332788" algn="r"/>
              </a:tabLst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Sand from a mixture of water and sand................................. [1]</a:t>
            </a:r>
          </a:p>
          <a:p>
            <a:pPr marL="896938" indent="-341313">
              <a:buClr>
                <a:srgbClr val="C00000"/>
              </a:buClr>
              <a:buFont typeface="+mj-lt"/>
              <a:buAutoNum type="alphaLcPeriod"/>
              <a:tabLst>
                <a:tab pos="8332788" algn="r"/>
              </a:tabLst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Water from a solution of copper sulfate in water</a:t>
            </a:r>
            <a:b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.............................................................................................. [1]</a:t>
            </a:r>
          </a:p>
          <a:p>
            <a:pPr marL="896938" indent="-341313">
              <a:buClr>
                <a:srgbClr val="C00000"/>
              </a:buClr>
              <a:buFont typeface="+mj-lt"/>
              <a:buAutoNum type="alphaLcPeriod"/>
              <a:tabLst>
                <a:tab pos="8332788" algn="r"/>
              </a:tabLst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Two liquids with different boiling points</a:t>
            </a:r>
            <a:b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.............................................................................................. [1]</a:t>
            </a:r>
            <a:endParaRPr lang="en-US" sz="2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hlinkClick r:id="rId3" action="ppaction://hlinkfile"/>
          </p:cNvPr>
          <p:cNvSpPr txBox="1"/>
          <p:nvPr/>
        </p:nvSpPr>
        <p:spPr>
          <a:xfrm>
            <a:off x="7250988" y="5715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6" name="Action Button: Back or Previous 15">
            <a:hlinkClick r:id="" action="ppaction://hlinkshowjump?jump=lastslideviewed" highlightClick="1"/>
          </p:cNvPr>
          <p:cNvSpPr/>
          <p:nvPr/>
        </p:nvSpPr>
        <p:spPr>
          <a:xfrm>
            <a:off x="6818940" y="140162"/>
            <a:ext cx="432048" cy="5040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85713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382054" cy="623124"/>
          </a:xfrm>
        </p:spPr>
        <p:txBody>
          <a:bodyPr>
            <a:noAutofit/>
          </a:bodyPr>
          <a:lstStyle/>
          <a:p>
            <a:r>
              <a:rPr lang="en-GB" sz="4000" dirty="0" smtClean="0"/>
              <a:t>2.2 – Workbook Questions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1520" y="1124744"/>
            <a:ext cx="8526560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4"/>
              <a:tabLst>
                <a:tab pos="8332788" algn="r"/>
              </a:tabLst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Use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books or the internet to answer these questions:</a:t>
            </a:r>
          </a:p>
          <a:p>
            <a:pPr marL="896938" indent="-457200">
              <a:buClr>
                <a:srgbClr val="C00000"/>
              </a:buClr>
              <a:buFont typeface="+mj-lt"/>
              <a:buAutoNum type="alphaLcPeriod"/>
              <a:tabLst>
                <a:tab pos="8332788" algn="r"/>
              </a:tabLst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Explain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why salt is put on the roads in icy weather.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	[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</a:p>
          <a:p>
            <a:pPr marL="77788">
              <a:buClr>
                <a:srgbClr val="C00000"/>
              </a:buClr>
              <a:tabLst>
                <a:tab pos="8332788" algn="r"/>
              </a:tabLst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US" sz="2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96938" indent="-457200">
              <a:buClr>
                <a:srgbClr val="C00000"/>
              </a:buClr>
              <a:buFont typeface="+mj-lt"/>
              <a:buAutoNum type="alphaLcPeriod" startAt="2"/>
              <a:tabLst>
                <a:tab pos="8332788" algn="r"/>
              </a:tabLst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Use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ideas about vapour pressure to explain how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impurities increase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the boiling point of water.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	[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</a:p>
          <a:p>
            <a:pPr>
              <a:buClr>
                <a:srgbClr val="C00000"/>
              </a:buClr>
              <a:tabLst>
                <a:tab pos="8332788" algn="r"/>
              </a:tabLst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US" sz="2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hlinkClick r:id="rId3" action="ppaction://hlinkfile"/>
          </p:cNvPr>
          <p:cNvSpPr txBox="1"/>
          <p:nvPr/>
        </p:nvSpPr>
        <p:spPr>
          <a:xfrm>
            <a:off x="7250988" y="5715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7" name="Action Button: Back or Previous 6">
            <a:hlinkClick r:id="" action="ppaction://hlinkshowjump?jump=lastslideviewed" highlightClick="1"/>
          </p:cNvPr>
          <p:cNvSpPr/>
          <p:nvPr/>
        </p:nvSpPr>
        <p:spPr>
          <a:xfrm>
            <a:off x="6818940" y="140162"/>
            <a:ext cx="432048" cy="5040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334873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Grade Descriptors – Grade C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770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dirty="0"/>
              <a:t>To achieve a </a:t>
            </a:r>
            <a:r>
              <a:rPr lang="en-US" sz="2000" b="1" dirty="0"/>
              <a:t>Grade C</a:t>
            </a:r>
            <a:r>
              <a:rPr lang="en-US" sz="2000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recall and communicate secure knowledge and understanding of scientific phenomena, facts, </a:t>
            </a:r>
            <a:r>
              <a:rPr lang="en-US" sz="2000" dirty="0" smtClean="0"/>
              <a:t>laws, definitions</a:t>
            </a:r>
            <a:r>
              <a:rPr lang="en-US" sz="2000" dirty="0"/>
              <a:t>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apply </a:t>
            </a:r>
            <a:r>
              <a:rPr lang="en-US" sz="2000" dirty="0"/>
              <a:t>scientific concepts and theories to present simple explanations of familiar and some </a:t>
            </a:r>
            <a:r>
              <a:rPr lang="en-US" sz="2000" dirty="0" smtClean="0"/>
              <a:t>unfamiliar phenomena</a:t>
            </a:r>
            <a:r>
              <a:rPr lang="en-US" sz="2000" dirty="0"/>
              <a:t>, to solve straightforward problems involving several stages, and to make </a:t>
            </a:r>
            <a:r>
              <a:rPr lang="en-US" sz="2000" dirty="0" smtClean="0"/>
              <a:t>detailed predictions </a:t>
            </a:r>
            <a:r>
              <a:rPr lang="en-US" sz="2000" dirty="0"/>
              <a:t>and simple hypotheses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communicate </a:t>
            </a:r>
            <a:r>
              <a:rPr lang="en-US" sz="2000" dirty="0"/>
              <a:t>and present scientific ideas, observations and data using a wide range of </a:t>
            </a:r>
            <a:r>
              <a:rPr lang="en-US" sz="2000" dirty="0" smtClean="0"/>
              <a:t>scientific terminology </a:t>
            </a:r>
            <a:r>
              <a:rPr lang="en-US" sz="2000" dirty="0"/>
              <a:t>and conventions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select </a:t>
            </a:r>
            <a:r>
              <a:rPr lang="en-US" sz="2000" dirty="0"/>
              <a:t>and process information from a given source, and use it to draw simple conclusions and state </a:t>
            </a:r>
            <a:r>
              <a:rPr lang="en-US" sz="2000" dirty="0" smtClean="0"/>
              <a:t>the scientific</a:t>
            </a:r>
            <a:r>
              <a:rPr lang="en-US" sz="2000" dirty="0"/>
              <a:t>, technological, social, economic or environmental implications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solve </a:t>
            </a:r>
            <a:r>
              <a:rPr lang="en-US" sz="2000" dirty="0"/>
              <a:t>problems involving more than one step, but with a limited range of variables or using familiar methods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analyse </a:t>
            </a:r>
            <a:r>
              <a:rPr lang="en-US" sz="2000" dirty="0"/>
              <a:t>data to identify a pattern or trend, and select appropriate data to justify a conclusion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select</a:t>
            </a:r>
            <a:r>
              <a:rPr lang="en-US" sz="2000" dirty="0"/>
              <a:t>, describe and evaluate techniques for a range of scientific operations and laboratory procedures.</a:t>
            </a:r>
          </a:p>
        </p:txBody>
      </p:sp>
    </p:spTree>
    <p:extLst>
      <p:ext uri="{BB962C8B-B14F-4D97-AF65-F5344CB8AC3E}">
        <p14:creationId xmlns:p14="http://schemas.microsoft.com/office/powerpoint/2010/main" val="369446225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382054" cy="623124"/>
          </a:xfrm>
        </p:spPr>
        <p:txBody>
          <a:bodyPr>
            <a:noAutofit/>
          </a:bodyPr>
          <a:lstStyle/>
          <a:p>
            <a:r>
              <a:rPr lang="en-GB" sz="4000" dirty="0" smtClean="0"/>
              <a:t>2.3 – Workbook Questions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1520" y="1124744"/>
            <a:ext cx="852656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332788" algn="r"/>
              </a:tabLst>
            </a:pPr>
            <a:r>
              <a:rPr lang="en-US" sz="2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1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. Complete the diagram by writing the correct labels on the dotted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lines.</a:t>
            </a:r>
            <a:b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. On the diagram above label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b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residue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and the filtrate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.               [2]</a:t>
            </a:r>
            <a:b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1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. Put these statements about the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crystallisation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of zinc sulfate in the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correct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order.</a:t>
            </a:r>
          </a:p>
          <a:p>
            <a:pPr marL="896938" indent="-457200">
              <a:buClr>
                <a:srgbClr val="C00000"/>
              </a:buClr>
              <a:buFont typeface="+mj-lt"/>
              <a:buAutoNum type="alphaUcPeriod"/>
              <a:tabLst>
                <a:tab pos="8332788" algn="r"/>
              </a:tabLst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Filter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off the crystals.</a:t>
            </a:r>
          </a:p>
          <a:p>
            <a:pPr marL="896938" indent="-457200">
              <a:buClr>
                <a:srgbClr val="C00000"/>
              </a:buClr>
              <a:buFont typeface="+mj-lt"/>
              <a:buAutoNum type="alphaUcPeriod"/>
              <a:tabLst>
                <a:tab pos="8332788" algn="r"/>
              </a:tabLst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Heat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the solution to concentrate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896938" indent="-457200">
              <a:buClr>
                <a:srgbClr val="C00000"/>
              </a:buClr>
              <a:buFont typeface="+mj-lt"/>
              <a:buAutoNum type="alphaUcPeriod"/>
              <a:tabLst>
                <a:tab pos="8332788" algn="r"/>
              </a:tabLst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Dry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the crystals with filter paper.</a:t>
            </a:r>
          </a:p>
          <a:p>
            <a:pPr marL="896938" indent="-457200">
              <a:buClr>
                <a:srgbClr val="C00000"/>
              </a:buClr>
              <a:buFont typeface="+mj-lt"/>
              <a:buAutoNum type="alphaUcPeriod"/>
              <a:tabLst>
                <a:tab pos="8332788" algn="r"/>
              </a:tabLst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Wash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the crystals with a small amount of solvent.</a:t>
            </a:r>
          </a:p>
          <a:p>
            <a:pPr marL="896938" indent="-457200">
              <a:buClr>
                <a:srgbClr val="C00000"/>
              </a:buClr>
              <a:buFont typeface="+mj-lt"/>
              <a:buAutoNum type="alphaUcPeriod"/>
              <a:tabLst>
                <a:tab pos="8332788" algn="r"/>
              </a:tabLst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Leave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the solution to cool and form crystals.</a:t>
            </a:r>
          </a:p>
          <a:p>
            <a:pPr marL="896938" indent="-457200">
              <a:buClr>
                <a:srgbClr val="C00000"/>
              </a:buClr>
              <a:buFont typeface="+mj-lt"/>
              <a:buAutoNum type="alphaUcPeriod"/>
              <a:tabLst>
                <a:tab pos="8332788" algn="r"/>
              </a:tabLst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By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seeing if crystals form on a cold surface.</a:t>
            </a:r>
          </a:p>
          <a:p>
            <a:pPr marL="896938" indent="-457200">
              <a:buClr>
                <a:srgbClr val="C00000"/>
              </a:buClr>
              <a:buFont typeface="+mj-lt"/>
              <a:buAutoNum type="alphaUcPeriod"/>
              <a:tabLst>
                <a:tab pos="8332788" algn="r"/>
              </a:tabLst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Check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that a saturated solution has formed.</a:t>
            </a:r>
          </a:p>
          <a:p>
            <a:pPr>
              <a:buClr>
                <a:srgbClr val="C00000"/>
              </a:buClr>
              <a:tabLst>
                <a:tab pos="361950" algn="l"/>
                <a:tab pos="8332788" algn="r"/>
              </a:tabLst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	Order ________________________________________________</a:t>
            </a:r>
            <a:b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_____________________________________________________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[2]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36974" y="1572223"/>
            <a:ext cx="3528392" cy="2448272"/>
          </a:xfrm>
          <a:prstGeom prst="rect">
            <a:avLst/>
          </a:prstGeom>
        </p:spPr>
      </p:pic>
      <p:sp>
        <p:nvSpPr>
          <p:cNvPr id="7" name="TextBox 6">
            <a:hlinkClick r:id="rId4" action="ppaction://hlinkfile"/>
          </p:cNvPr>
          <p:cNvSpPr txBox="1"/>
          <p:nvPr/>
        </p:nvSpPr>
        <p:spPr>
          <a:xfrm>
            <a:off x="7250988" y="5715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8" name="Action Button: Back or Previous 7">
            <a:hlinkClick r:id="" action="ppaction://hlinkshowjump?jump=lastslideviewed" highlightClick="1"/>
          </p:cNvPr>
          <p:cNvSpPr/>
          <p:nvPr/>
        </p:nvSpPr>
        <p:spPr>
          <a:xfrm>
            <a:off x="6818940" y="140162"/>
            <a:ext cx="432048" cy="5040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347876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382054" cy="623124"/>
          </a:xfrm>
        </p:spPr>
        <p:txBody>
          <a:bodyPr>
            <a:noAutofit/>
          </a:bodyPr>
          <a:lstStyle/>
          <a:p>
            <a:r>
              <a:rPr lang="en-GB" sz="4000" dirty="0" smtClean="0"/>
              <a:t>2.3 – Workbook Questions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1520" y="1124744"/>
            <a:ext cx="852656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332788" algn="r"/>
              </a:tabLst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Calcium carbonate is insoluble in water. Sodium sulfate is soluble in </a:t>
            </a: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water.</a:t>
            </a:r>
            <a:b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how you could separate a mixture of powdered calcium carbonate and powdered sodium sulfate to obtain a sample of each pure solid</a:t>
            </a: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buClr>
                <a:srgbClr val="C00000"/>
              </a:buClr>
              <a:tabLst>
                <a:tab pos="8332788" algn="r"/>
              </a:tabLst>
            </a:pP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_____________________________________________________________</a:t>
            </a:r>
            <a:b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_____________________________________________________________________________________________________________________________________________________________________________________	[4]</a:t>
            </a:r>
            <a:endParaRPr 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C00000"/>
              </a:buClr>
              <a:tabLst>
                <a:tab pos="8332788" algn="r"/>
              </a:tabLst>
            </a:pPr>
            <a:r>
              <a:rPr lang="en-US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Extension</a:t>
            </a:r>
            <a:endParaRPr lang="en-US" sz="19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332788" algn="r"/>
              </a:tabLst>
            </a:pP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Use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books or the internet to describe the process of fractional </a:t>
            </a:r>
            <a:r>
              <a:rPr lang="en-US" sz="1900" dirty="0" err="1">
                <a:latin typeface="Arial" panose="020B0604020202020204" pitchFamily="34" charset="0"/>
                <a:cs typeface="Arial" panose="020B0604020202020204" pitchFamily="34" charset="0"/>
              </a:rPr>
              <a:t>crystallisation</a:t>
            </a: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.	[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</a:p>
          <a:p>
            <a:pPr>
              <a:buClr>
                <a:srgbClr val="C00000"/>
              </a:buClr>
              <a:tabLst>
                <a:tab pos="8332788" algn="r"/>
              </a:tabLst>
            </a:pP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3" action="ppaction://hlinkfile"/>
          </p:cNvPr>
          <p:cNvSpPr txBox="1"/>
          <p:nvPr/>
        </p:nvSpPr>
        <p:spPr>
          <a:xfrm>
            <a:off x="7250988" y="5715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8" name="Action Button: Back or Previous 7">
            <a:hlinkClick r:id="" action="ppaction://hlinkshowjump?jump=lastslideviewed" highlightClick="1"/>
          </p:cNvPr>
          <p:cNvSpPr/>
          <p:nvPr/>
        </p:nvSpPr>
        <p:spPr>
          <a:xfrm>
            <a:off x="6818940" y="140162"/>
            <a:ext cx="432048" cy="5040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169487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382054" cy="623124"/>
          </a:xfrm>
        </p:spPr>
        <p:txBody>
          <a:bodyPr>
            <a:noAutofit/>
          </a:bodyPr>
          <a:lstStyle/>
          <a:p>
            <a:r>
              <a:rPr lang="en-GB" sz="4000" dirty="0" smtClean="0"/>
              <a:t>2.4 – Workbook Questions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1520" y="1124744"/>
            <a:ext cx="852656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4486275" algn="l"/>
                <a:tab pos="8332788" algn="r"/>
              </a:tabLst>
            </a:pPr>
            <a:r>
              <a:rPr lang="en-US" sz="2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sz="21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. Label the diagram of the distillation apparatus to show: (</a:t>
            </a:r>
            <a:r>
              <a:rPr lang="en-US" sz="2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) the distillation flask; (ii) the distillate; (iii) the condenser; and (iv) where cold water enters the condenser.   [4]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. On the diagram above, draw an arrow to show where heat is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applied.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	[2]</a:t>
            </a:r>
            <a:b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b </a:t>
            </a:r>
            <a:r>
              <a:rPr lang="en-US" sz="21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 Explain why this method can be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used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to separate salt from salty water.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______________________________</a:t>
            </a:r>
            <a:b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______________________________</a:t>
            </a:r>
            <a:b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_______________________________________________________________________________________________________  [1]</a:t>
            </a:r>
            <a:b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ii. Explain why this method cannot be easily used to separate two liquids that have similar boiling points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.	[1]</a:t>
            </a:r>
            <a:b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438" y="1916832"/>
            <a:ext cx="3337034" cy="2177063"/>
          </a:xfrm>
          <a:prstGeom prst="rect">
            <a:avLst/>
          </a:prstGeom>
        </p:spPr>
      </p:pic>
      <p:sp>
        <p:nvSpPr>
          <p:cNvPr id="8" name="TextBox 7">
            <a:hlinkClick r:id="rId4" action="ppaction://hlinkfile"/>
          </p:cNvPr>
          <p:cNvSpPr txBox="1"/>
          <p:nvPr/>
        </p:nvSpPr>
        <p:spPr>
          <a:xfrm>
            <a:off x="7250988" y="5715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9" name="Action Button: Back or Previous 8">
            <a:hlinkClick r:id="" action="ppaction://hlinkshowjump?jump=lastslideviewed" highlightClick="1"/>
          </p:cNvPr>
          <p:cNvSpPr/>
          <p:nvPr/>
        </p:nvSpPr>
        <p:spPr>
          <a:xfrm>
            <a:off x="6818940" y="140162"/>
            <a:ext cx="432048" cy="5040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103324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382054" cy="623124"/>
          </a:xfrm>
        </p:spPr>
        <p:txBody>
          <a:bodyPr>
            <a:noAutofit/>
          </a:bodyPr>
          <a:lstStyle/>
          <a:p>
            <a:r>
              <a:rPr lang="en-GB" sz="4000" dirty="0" smtClean="0"/>
              <a:t>2.4 – Workbook Questions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1520" y="1124744"/>
            <a:ext cx="852656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4486275" algn="l"/>
                <a:tab pos="8332788" algn="r"/>
              </a:tabLst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Complete the following sentences about fractional distillation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of alcohols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using words from the list,</a:t>
            </a:r>
          </a:p>
          <a:p>
            <a:pPr marL="449263">
              <a:buClr>
                <a:srgbClr val="C00000"/>
              </a:buClr>
              <a:tabLst>
                <a:tab pos="1793875" algn="l"/>
                <a:tab pos="3502025" algn="l"/>
                <a:tab pos="5554663" algn="l"/>
                <a:tab pos="7091363" algn="l"/>
                <a:tab pos="8332788" algn="r"/>
              </a:tabLst>
            </a:pP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boiling </a:t>
            </a:r>
            <a:r>
              <a:rPr lang="en-US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condenser 	further 	higher 	liquid</a:t>
            </a:r>
            <a:endParaRPr lang="en-US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49263">
              <a:buClr>
                <a:srgbClr val="C00000"/>
              </a:buClr>
              <a:tabLst>
                <a:tab pos="1793875" algn="l"/>
                <a:tab pos="3502025" algn="l"/>
                <a:tab pos="5554663" algn="l"/>
                <a:tab pos="7091363" algn="l"/>
                <a:tab pos="8332788" algn="r"/>
              </a:tabLst>
            </a:pP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lower </a:t>
            </a:r>
            <a:r>
              <a:rPr lang="en-US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receiver 	temperatures 	</a:t>
            </a:r>
            <a:r>
              <a:rPr lang="en-US" sz="2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vaporised</a:t>
            </a:r>
            <a:r>
              <a:rPr lang="en-US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	volatile</a:t>
            </a:r>
            <a:endParaRPr lang="en-US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C00000"/>
              </a:buClr>
              <a:tabLst>
                <a:tab pos="4486275" algn="l"/>
                <a:tab pos="8332788" algn="r"/>
              </a:tabLst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There is a range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of .............................. in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the distillation column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, ............................... at the top and ................................ at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the bottom.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When .......................... the more ............................. alcohols move .................................. up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the column than the less volatile alcohols.</a:t>
            </a:r>
          </a:p>
          <a:p>
            <a:pPr>
              <a:buClr>
                <a:srgbClr val="C00000"/>
              </a:buClr>
              <a:tabLst>
                <a:tab pos="4486275" algn="l"/>
                <a:tab pos="8332788" algn="r"/>
              </a:tabLst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the ........................... the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alcohol changes from vapour to.....................................</a:t>
            </a:r>
          </a:p>
          <a:p>
            <a:pPr>
              <a:buClr>
                <a:srgbClr val="C00000"/>
              </a:buClr>
              <a:tabLst>
                <a:tab pos="4486275" algn="l"/>
                <a:tab pos="8332788" algn="r"/>
              </a:tabLst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The alcohols are collected one by one in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the .......................,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those with the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lower cover ........................... points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condensing before those with higher ones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.		[10]</a:t>
            </a:r>
          </a:p>
        </p:txBody>
      </p:sp>
      <p:sp>
        <p:nvSpPr>
          <p:cNvPr id="7" name="TextBox 6">
            <a:hlinkClick r:id="rId3" action="ppaction://hlinkfile"/>
          </p:cNvPr>
          <p:cNvSpPr txBox="1"/>
          <p:nvPr/>
        </p:nvSpPr>
        <p:spPr>
          <a:xfrm>
            <a:off x="7250988" y="5715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8" name="Action Button: Back or Previous 7">
            <a:hlinkClick r:id="" action="ppaction://hlinkshowjump?jump=lastslideviewed" highlightClick="1"/>
          </p:cNvPr>
          <p:cNvSpPr/>
          <p:nvPr/>
        </p:nvSpPr>
        <p:spPr>
          <a:xfrm>
            <a:off x="6818940" y="140162"/>
            <a:ext cx="432048" cy="5040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60707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382054" cy="623124"/>
          </a:xfrm>
        </p:spPr>
        <p:txBody>
          <a:bodyPr>
            <a:noAutofit/>
          </a:bodyPr>
          <a:lstStyle/>
          <a:p>
            <a:r>
              <a:rPr lang="en-GB" sz="4000" dirty="0" smtClean="0"/>
              <a:t>2.4 – Workbook Questions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1520" y="1124744"/>
            <a:ext cx="852656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5830888" algn="l"/>
                <a:tab pos="8332788" algn="r"/>
              </a:tabLst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Paper chromatography can be used to </a:t>
            </a: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separate a 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mixture of dyes. Complete </a:t>
            </a: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diagram on the </a:t>
            </a: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right 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to show the </a:t>
            </a: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apparatus 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set up for </a:t>
            </a: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chromatography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Label 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your diagram</a:t>
            </a: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. 	[10]</a:t>
            </a:r>
          </a:p>
          <a:p>
            <a:pPr>
              <a:buClr>
                <a:srgbClr val="C00000"/>
              </a:buClr>
              <a:tabLst>
                <a:tab pos="5830888" algn="l"/>
                <a:tab pos="8332788" algn="r"/>
              </a:tabLst>
            </a:pPr>
            <a:r>
              <a:rPr lang="en-US" sz="2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Extension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4"/>
              <a:tabLst>
                <a:tab pos="5830888" algn="l"/>
                <a:tab pos="8332788" algn="r"/>
              </a:tabLst>
            </a:pP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Use 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books or the internet to find out about steam </a:t>
            </a: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distillation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endParaRPr lang="en-US" sz="2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11213" indent="-361950">
              <a:buClr>
                <a:srgbClr val="C00000"/>
              </a:buClr>
              <a:buFont typeface="+mj-lt"/>
              <a:buAutoNum type="alphaLcPeriod"/>
              <a:tabLst>
                <a:tab pos="5830888" algn="l"/>
                <a:tab pos="8332788" algn="r"/>
              </a:tabLst>
            </a:pP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Give 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two examples of the use of steam </a:t>
            </a: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distillation	[2]</a:t>
            </a:r>
          </a:p>
          <a:p>
            <a:pPr marL="811213" indent="-361950">
              <a:buClr>
                <a:srgbClr val="C00000"/>
              </a:buClr>
              <a:buFont typeface="+mj-lt"/>
              <a:buAutoNum type="alphaLcPeriod"/>
              <a:tabLst>
                <a:tab pos="5830888" algn="l"/>
                <a:tab pos="8332788" algn="r"/>
              </a:tabLst>
            </a:pP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Explain 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why steam distillation is used rather than simple </a:t>
            </a: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distillation 	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	[1]</a:t>
            </a:r>
          </a:p>
          <a:p>
            <a:pPr marL="811213" indent="-361950">
              <a:buClr>
                <a:srgbClr val="C00000"/>
              </a:buClr>
              <a:buFont typeface="+mj-lt"/>
              <a:buAutoNum type="alphaLcPeriod"/>
              <a:tabLst>
                <a:tab pos="5830888" algn="l"/>
                <a:tab pos="8332788" algn="r"/>
              </a:tabLst>
            </a:pP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how steam distillation is carried out</a:t>
            </a: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.	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[2]</a:t>
            </a:r>
            <a:endParaRPr lang="en-US" sz="2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" r="26135"/>
          <a:stretch/>
        </p:blipFill>
        <p:spPr>
          <a:xfrm>
            <a:off x="7134672" y="1124744"/>
            <a:ext cx="1685800" cy="2310610"/>
          </a:xfrm>
          <a:prstGeom prst="rect">
            <a:avLst/>
          </a:prstGeom>
        </p:spPr>
      </p:pic>
      <p:sp>
        <p:nvSpPr>
          <p:cNvPr id="7" name="TextBox 6">
            <a:hlinkClick r:id="rId4" action="ppaction://hlinkfile"/>
          </p:cNvPr>
          <p:cNvSpPr txBox="1"/>
          <p:nvPr/>
        </p:nvSpPr>
        <p:spPr>
          <a:xfrm>
            <a:off x="7250988" y="5715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8" name="Action Button: Back or Previous 7">
            <a:hlinkClick r:id="" action="ppaction://hlinkshowjump?jump=lastslideviewed" highlightClick="1"/>
          </p:cNvPr>
          <p:cNvSpPr/>
          <p:nvPr/>
        </p:nvSpPr>
        <p:spPr>
          <a:xfrm>
            <a:off x="6818940" y="140162"/>
            <a:ext cx="432048" cy="5040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117270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382054" cy="623124"/>
          </a:xfrm>
        </p:spPr>
        <p:txBody>
          <a:bodyPr>
            <a:noAutofit/>
          </a:bodyPr>
          <a:lstStyle/>
          <a:p>
            <a:r>
              <a:rPr lang="en-GB" sz="4000" dirty="0" smtClean="0"/>
              <a:t>2.5 – Workbook Questions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1520" y="1124744"/>
            <a:ext cx="852656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6225" indent="-276225">
              <a:buClr>
                <a:srgbClr val="C00000"/>
              </a:buClr>
              <a:buFont typeface="+mj-lt"/>
              <a:buAutoNum type="arabicPeriod"/>
              <a:tabLst>
                <a:tab pos="5830888" algn="l"/>
                <a:tab pos="8332788" algn="r"/>
              </a:tabLst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a.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 paper chromatogram of some amino acids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from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mixture of amino acids is shown. Two pure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amino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acids,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Ser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Gly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were also run on the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same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piece of paper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849313" indent="-400050">
              <a:buClr>
                <a:srgbClr val="C00000"/>
              </a:buClr>
              <a:buAutoNum type="romanLcPeriod"/>
              <a:tabLst>
                <a:tab pos="5106988" algn="l"/>
                <a:tab pos="8332788" algn="r"/>
              </a:tabLst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Why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was the base line drawn in pencil and not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ink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?	[1]</a:t>
            </a:r>
          </a:p>
          <a:p>
            <a:pPr marL="849313" indent="-400050">
              <a:buClr>
                <a:srgbClr val="C00000"/>
              </a:buClr>
              <a:buAutoNum type="romanLcPeriod"/>
              <a:tabLst>
                <a:tab pos="5106988" algn="l"/>
                <a:tab pos="8332788" algn="r"/>
              </a:tabLst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How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many amino acids have been completely separated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?.......................................................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…………………………...............................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1]</a:t>
            </a:r>
          </a:p>
          <a:p>
            <a:pPr marL="849313" indent="-400050">
              <a:buClr>
                <a:srgbClr val="C00000"/>
              </a:buClr>
              <a:buAutoNum type="romanLcPeriod"/>
              <a:tabLst>
                <a:tab pos="5106988" algn="l"/>
                <a:tab pos="8332788" algn="r"/>
              </a:tabLst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Which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amino acids have not been separated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?.............................................................................................. 	[1]</a:t>
            </a:r>
          </a:p>
          <a:p>
            <a:pPr marL="849313" indent="-400050">
              <a:buClr>
                <a:srgbClr val="C00000"/>
              </a:buClr>
              <a:buAutoNum type="romanLcPeriod"/>
              <a:tabLst>
                <a:tab pos="5106988" algn="l"/>
                <a:tab pos="8332788" algn="r"/>
              </a:tabLst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iv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Suggest how you could you separate these amino acids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	[1]</a:t>
            </a:r>
          </a:p>
          <a:p>
            <a:pPr marL="849313" indent="-400050">
              <a:buClr>
                <a:srgbClr val="C00000"/>
              </a:buClr>
              <a:buAutoNum type="romanLcPeriod"/>
              <a:tabLst>
                <a:tab pos="5106988" algn="l"/>
                <a:tab pos="8332788" algn="r"/>
              </a:tabLst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Calculate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Rf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value of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Val ..................................................................................................................................................................................................................................... 	[1]</a:t>
            </a:r>
          </a:p>
          <a:p>
            <a:pPr marL="849313" indent="-400050">
              <a:buClr>
                <a:srgbClr val="C00000"/>
              </a:buClr>
              <a:buAutoNum type="romanLcPeriod"/>
              <a:tabLst>
                <a:tab pos="5106988" algn="l"/>
                <a:tab pos="8332788" algn="r"/>
              </a:tabLst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Lysine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has an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value of 0.14. On the diagram above, draw the approximate position of Lys. Label it Lys.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		[1] </a:t>
            </a:r>
          </a:p>
          <a:p>
            <a:pPr marL="276225">
              <a:buClr>
                <a:srgbClr val="C00000"/>
              </a:buClr>
              <a:tabLst>
                <a:tab pos="5106988" algn="l"/>
                <a:tab pos="8332788" algn="r"/>
              </a:tabLst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Amino acids are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colourless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How can you make the spots show up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?	[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2]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12160" y="1147102"/>
            <a:ext cx="2808312" cy="2448273"/>
          </a:xfrm>
          <a:prstGeom prst="rect">
            <a:avLst/>
          </a:prstGeom>
        </p:spPr>
      </p:pic>
      <p:sp>
        <p:nvSpPr>
          <p:cNvPr id="8" name="TextBox 7">
            <a:hlinkClick r:id="rId4" action="ppaction://hlinkfile"/>
          </p:cNvPr>
          <p:cNvSpPr txBox="1"/>
          <p:nvPr/>
        </p:nvSpPr>
        <p:spPr>
          <a:xfrm>
            <a:off x="7250988" y="5715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9" name="Action Button: Back or Previous 8">
            <a:hlinkClick r:id="" action="ppaction://hlinkshowjump?jump=lastslideviewed" highlightClick="1"/>
          </p:cNvPr>
          <p:cNvSpPr/>
          <p:nvPr/>
        </p:nvSpPr>
        <p:spPr>
          <a:xfrm>
            <a:off x="6818940" y="140162"/>
            <a:ext cx="432048" cy="5040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560448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382054" cy="623124"/>
          </a:xfrm>
        </p:spPr>
        <p:txBody>
          <a:bodyPr>
            <a:noAutofit/>
          </a:bodyPr>
          <a:lstStyle/>
          <a:p>
            <a:r>
              <a:rPr lang="en-GB" sz="4000" dirty="0" smtClean="0"/>
              <a:t>2.5 – Workbook Questions</a:t>
            </a: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/>
        </p:nvSpPr>
        <p:spPr>
          <a:xfrm>
            <a:off x="6737040" y="692696"/>
            <a:ext cx="600980" cy="36004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1520" y="1124744"/>
            <a:ext cx="8526560" cy="5001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tabLst>
                <a:tab pos="5830888" algn="l"/>
                <a:tab pos="8332788" algn="r"/>
              </a:tabLst>
            </a:pPr>
            <a:r>
              <a:rPr lang="en-US" sz="2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Extension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5830888" algn="l"/>
                <a:tab pos="8332788" algn="r"/>
              </a:tabLst>
            </a:pPr>
            <a:r>
              <a:rPr lang="en-US" sz="2900" dirty="0" smtClean="0">
                <a:latin typeface="Arial" panose="020B0604020202020204" pitchFamily="34" charset="0"/>
                <a:cs typeface="Arial" panose="020B0604020202020204" pitchFamily="34" charset="0"/>
              </a:rPr>
              <a:t>Use </a:t>
            </a:r>
            <a:r>
              <a:rPr lang="en-US" sz="2900" dirty="0">
                <a:latin typeface="Arial" panose="020B0604020202020204" pitchFamily="34" charset="0"/>
                <a:cs typeface="Arial" panose="020B0604020202020204" pitchFamily="34" charset="0"/>
              </a:rPr>
              <a:t>books or the internet to answer the </a:t>
            </a:r>
            <a:r>
              <a:rPr lang="en-US" sz="2900" dirty="0" smtClean="0">
                <a:latin typeface="Arial" panose="020B0604020202020204" pitchFamily="34" charset="0"/>
                <a:cs typeface="Arial" panose="020B0604020202020204" pitchFamily="34" charset="0"/>
              </a:rPr>
              <a:t>following:</a:t>
            </a:r>
          </a:p>
          <a:p>
            <a:pPr marL="906463" indent="-457200">
              <a:buClr>
                <a:srgbClr val="C00000"/>
              </a:buClr>
              <a:buAutoNum type="alphaLcPeriod"/>
              <a:tabLst>
                <a:tab pos="5830888" algn="l"/>
                <a:tab pos="8332788" algn="r"/>
              </a:tabLst>
            </a:pPr>
            <a:r>
              <a:rPr lang="en-US" sz="2900" dirty="0" smtClean="0">
                <a:latin typeface="Arial" panose="020B0604020202020204" pitchFamily="34" charset="0"/>
                <a:cs typeface="Arial" panose="020B0604020202020204" pitchFamily="34" charset="0"/>
              </a:rPr>
              <a:t>Metal </a:t>
            </a:r>
            <a:r>
              <a:rPr lang="en-US" sz="2900" dirty="0">
                <a:latin typeface="Arial" panose="020B0604020202020204" pitchFamily="34" charset="0"/>
                <a:cs typeface="Arial" panose="020B0604020202020204" pitchFamily="34" charset="0"/>
              </a:rPr>
              <a:t>ions from a coin, e.g. Ag+, Ni2+, Cu2+, can be identified by paper </a:t>
            </a:r>
            <a:r>
              <a:rPr lang="en-US" sz="2900" dirty="0" smtClean="0">
                <a:latin typeface="Arial" panose="020B0604020202020204" pitchFamily="34" charset="0"/>
                <a:cs typeface="Arial" panose="020B0604020202020204" pitchFamily="34" charset="0"/>
              </a:rPr>
              <a:t>chromatography.</a:t>
            </a:r>
          </a:p>
          <a:p>
            <a:pPr marL="449263">
              <a:buClr>
                <a:srgbClr val="C00000"/>
              </a:buClr>
              <a:tabLst>
                <a:tab pos="5830888" algn="l"/>
                <a:tab pos="8332788" algn="r"/>
              </a:tabLst>
            </a:pPr>
            <a:r>
              <a:rPr lang="en-US" sz="2900" dirty="0" smtClean="0">
                <a:latin typeface="Arial" panose="020B0604020202020204" pitchFamily="34" charset="0"/>
                <a:cs typeface="Arial" panose="020B0604020202020204" pitchFamily="34" charset="0"/>
              </a:rPr>
              <a:t>Suggest </a:t>
            </a:r>
            <a:r>
              <a:rPr lang="en-US" sz="2900" dirty="0">
                <a:latin typeface="Arial" panose="020B0604020202020204" pitchFamily="34" charset="0"/>
                <a:cs typeface="Arial" panose="020B0604020202020204" pitchFamily="34" charset="0"/>
              </a:rPr>
              <a:t>how a solution of these ions can be made from the </a:t>
            </a:r>
            <a:r>
              <a:rPr lang="en-US" sz="2900" dirty="0" smtClean="0">
                <a:latin typeface="Arial" panose="020B0604020202020204" pitchFamily="34" charset="0"/>
                <a:cs typeface="Arial" panose="020B0604020202020204" pitchFamily="34" charset="0"/>
              </a:rPr>
              <a:t>coin.</a:t>
            </a:r>
            <a:r>
              <a:rPr lang="en-US" sz="2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900" dirty="0" smtClean="0">
                <a:latin typeface="Arial" panose="020B0604020202020204" pitchFamily="34" charset="0"/>
                <a:cs typeface="Arial" panose="020B0604020202020204" pitchFamily="34" charset="0"/>
              </a:rPr>
              <a:t>		[1]</a:t>
            </a:r>
            <a:endParaRPr lang="en-US" sz="2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6463" indent="-457200">
              <a:buClr>
                <a:srgbClr val="C00000"/>
              </a:buClr>
              <a:buFont typeface="+mj-lt"/>
              <a:buAutoNum type="alphaLcPeriod" startAt="2"/>
              <a:tabLst>
                <a:tab pos="5830888" algn="l"/>
                <a:tab pos="8332788" algn="r"/>
              </a:tabLst>
            </a:pPr>
            <a:r>
              <a:rPr lang="en-US" sz="2900" dirty="0" smtClean="0">
                <a:latin typeface="Arial" panose="020B0604020202020204" pitchFamily="34" charset="0"/>
                <a:cs typeface="Arial" panose="020B0604020202020204" pitchFamily="34" charset="0"/>
              </a:rPr>
              <a:t>Column </a:t>
            </a:r>
            <a:r>
              <a:rPr lang="en-US" sz="2900" dirty="0">
                <a:latin typeface="Arial" panose="020B0604020202020204" pitchFamily="34" charset="0"/>
                <a:cs typeface="Arial" panose="020B0604020202020204" pitchFamily="34" charset="0"/>
              </a:rPr>
              <a:t>chromatography can be used to check the contents of mixtures used in medical drugs. Explain briefly how column chromatography is used</a:t>
            </a:r>
            <a:r>
              <a:rPr lang="en-US" sz="2900" dirty="0" smtClean="0">
                <a:latin typeface="Arial" panose="020B0604020202020204" pitchFamily="34" charset="0"/>
                <a:cs typeface="Arial" panose="020B0604020202020204" pitchFamily="34" charset="0"/>
              </a:rPr>
              <a:t>.		[</a:t>
            </a:r>
            <a:r>
              <a:rPr lang="en-US" sz="2900" dirty="0">
                <a:latin typeface="Arial" panose="020B0604020202020204" pitchFamily="34" charset="0"/>
                <a:cs typeface="Arial" panose="020B0604020202020204" pitchFamily="34" charset="0"/>
              </a:rPr>
              <a:t>6]</a:t>
            </a:r>
          </a:p>
        </p:txBody>
      </p:sp>
      <p:sp>
        <p:nvSpPr>
          <p:cNvPr id="4" name="Action Button: Back or Previous 3">
            <a:hlinkClick r:id="" action="ppaction://hlinkshowjump?jump=lastslideviewed" highlightClick="1"/>
          </p:cNvPr>
          <p:cNvSpPr/>
          <p:nvPr/>
        </p:nvSpPr>
        <p:spPr>
          <a:xfrm>
            <a:off x="6818940" y="140162"/>
            <a:ext cx="432048" cy="5040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hlinkClick r:id="rId3" action="ppaction://hlinkfile"/>
          </p:cNvPr>
          <p:cNvSpPr txBox="1"/>
          <p:nvPr/>
        </p:nvSpPr>
        <p:spPr>
          <a:xfrm>
            <a:off x="7250988" y="5715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91861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Grade Descriptors – Grade F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455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50" dirty="0"/>
              <a:t>To achieve a </a:t>
            </a:r>
            <a:r>
              <a:rPr lang="en-US" sz="2050" b="1" dirty="0"/>
              <a:t>Grade F</a:t>
            </a:r>
            <a:r>
              <a:rPr lang="en-US" sz="2050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/>
              <a:t>recall and communicate limited knowledge and understanding of scientific phenomena, facts, </a:t>
            </a:r>
            <a:r>
              <a:rPr lang="en-US" sz="2050" dirty="0" smtClean="0"/>
              <a:t>laws, definitions</a:t>
            </a:r>
            <a:r>
              <a:rPr lang="en-US" sz="2050" dirty="0"/>
              <a:t>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apply </a:t>
            </a:r>
            <a:r>
              <a:rPr lang="en-US" sz="2050" dirty="0"/>
              <a:t>a limited range of scientific facts and concepts to give basic explanations of familiar </a:t>
            </a:r>
            <a:r>
              <a:rPr lang="en-US" sz="2050" dirty="0" smtClean="0"/>
              <a:t>phenomena, to </a:t>
            </a:r>
            <a:r>
              <a:rPr lang="en-US" sz="2050" dirty="0"/>
              <a:t>solve straightforward problems and make simple predictions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communicate </a:t>
            </a:r>
            <a:r>
              <a:rPr lang="en-US" sz="2050" dirty="0"/>
              <a:t>and present simple scientific ideas, observations and data using a limited range </a:t>
            </a:r>
            <a:r>
              <a:rPr lang="en-US" sz="2050" dirty="0" smtClean="0"/>
              <a:t>of scientific </a:t>
            </a:r>
            <a:r>
              <a:rPr lang="en-US" sz="2050" dirty="0"/>
              <a:t>terminology and conventions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select </a:t>
            </a:r>
            <a:r>
              <a:rPr lang="en-US" sz="2050" dirty="0"/>
              <a:t>a single piece of information from a given source, and use it to support a given </a:t>
            </a:r>
            <a:r>
              <a:rPr lang="en-US" sz="2050" dirty="0" smtClean="0"/>
              <a:t>conclusion, and </a:t>
            </a:r>
            <a:r>
              <a:rPr lang="en-US" sz="2050" dirty="0"/>
              <a:t>to make links between scientific information and its scientific, technological, social, economic </a:t>
            </a:r>
            <a:r>
              <a:rPr lang="en-US" sz="2050" dirty="0" smtClean="0"/>
              <a:t>or environmental </a:t>
            </a:r>
            <a:r>
              <a:rPr lang="en-US" sz="2050" dirty="0"/>
              <a:t>implications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solve </a:t>
            </a:r>
            <a:r>
              <a:rPr lang="en-US" sz="2050" dirty="0"/>
              <a:t>problems involving more than one step if structured help is given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analyse </a:t>
            </a:r>
            <a:r>
              <a:rPr lang="en-US" sz="2050" dirty="0"/>
              <a:t>data to identify a pattern or trend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select</a:t>
            </a:r>
            <a:r>
              <a:rPr lang="en-US" sz="2050" dirty="0"/>
              <a:t>, describe and evaluate techniques for a limited range of scientific operations and </a:t>
            </a:r>
            <a:r>
              <a:rPr lang="en-US" sz="2050" dirty="0" smtClean="0"/>
              <a:t>laboratory procedures</a:t>
            </a:r>
            <a:r>
              <a:rPr lang="en-US" sz="205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300698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Assessment 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/>
              <a:t>AO1: Knowledge with understanding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Candidates should be able to demonstrate knowledge and understanding of: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phenomena, facts, laws, definitions, concepts and theories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vocabulary, terminology and conventions (including symbols, quantities and units)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instruments and apparatus, including techniques of operation and aspects of safety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and technological applications with their social, economic and environmental implications.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Syllabus content defines the factual material that candidates may be required to recall and </a:t>
            </a:r>
            <a:r>
              <a:rPr lang="en-US" sz="1900" dirty="0" smtClean="0"/>
              <a:t>explain. Candidates </a:t>
            </a:r>
            <a:r>
              <a:rPr lang="en-US" sz="1900" dirty="0"/>
              <a:t>will also be asked questions which require them to apply this material to unfamiliar contexts </a:t>
            </a:r>
            <a:r>
              <a:rPr lang="en-US" sz="1900" dirty="0" smtClean="0"/>
              <a:t>and to </a:t>
            </a:r>
            <a:r>
              <a:rPr lang="en-US" sz="1900" dirty="0"/>
              <a:t>apply knowledge from one area of the syllabus to another.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Questions testing this objective will often begin with one of the following words: define, state, </a:t>
            </a:r>
            <a:r>
              <a:rPr lang="en-US" sz="1900" dirty="0" smtClean="0"/>
              <a:t>describe, explain </a:t>
            </a:r>
            <a:r>
              <a:rPr lang="en-US" sz="1900" dirty="0"/>
              <a:t>(using your knowledge and understanding) or outline (see the Glossary of terms used in </a:t>
            </a:r>
            <a:r>
              <a:rPr lang="en-US" sz="1900" dirty="0" smtClean="0"/>
              <a:t>science papers).</a:t>
            </a:r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42361434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Assessment 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560" b="1" dirty="0" smtClean="0"/>
              <a:t>AO2</a:t>
            </a:r>
            <a:r>
              <a:rPr lang="en-US" sz="1560" b="1" dirty="0"/>
              <a:t>: Handling information and problem solving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Candidates should be able, in words or using other written forms of presentation (i.e. symbolic, </a:t>
            </a:r>
            <a:r>
              <a:rPr lang="en-US" sz="1560" dirty="0" smtClean="0"/>
              <a:t>graphical and </a:t>
            </a:r>
            <a:r>
              <a:rPr lang="en-US" sz="1560" dirty="0"/>
              <a:t>numerical), to: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locate</a:t>
            </a:r>
            <a:r>
              <a:rPr lang="en-US" sz="1560" dirty="0"/>
              <a:t>, select, organise and present information from a variety of sources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translate </a:t>
            </a:r>
            <a:r>
              <a:rPr lang="en-US" sz="1560" dirty="0"/>
              <a:t>information from one form to another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manipulate </a:t>
            </a:r>
            <a:r>
              <a:rPr lang="en-US" sz="1560" dirty="0"/>
              <a:t>numerical and other data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use </a:t>
            </a:r>
            <a:r>
              <a:rPr lang="en-US" sz="1560" dirty="0"/>
              <a:t>information to identify patterns, report trends and draw inferences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present </a:t>
            </a:r>
            <a:r>
              <a:rPr lang="en-US" sz="1560" dirty="0"/>
              <a:t>reasoned explanations for phenomena, patterns and relationships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make </a:t>
            </a:r>
            <a:r>
              <a:rPr lang="en-US" sz="1560" dirty="0"/>
              <a:t>predictions and hypotheses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solve </a:t>
            </a:r>
            <a:r>
              <a:rPr lang="en-US" sz="1560" dirty="0"/>
              <a:t>problems, including some of a quantitative nature.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Questions testing these skills may be based on information that is unfamiliar to candidates, requiring </a:t>
            </a:r>
            <a:r>
              <a:rPr lang="en-US" sz="1560" dirty="0" smtClean="0"/>
              <a:t>them to </a:t>
            </a:r>
            <a:r>
              <a:rPr lang="en-US" sz="1560" dirty="0"/>
              <a:t>apply the principles and concepts from the syllabus to a new situation, in a logical, deductive way.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Questions testing these skills will often begin with one of the following words: predict, suggest, calculate </a:t>
            </a:r>
            <a:r>
              <a:rPr lang="en-US" sz="1560" dirty="0" smtClean="0"/>
              <a:t>or determine </a:t>
            </a:r>
            <a:r>
              <a:rPr lang="en-US" sz="1560" dirty="0"/>
              <a:t>(see the Glossary of terms used in science papers</a:t>
            </a:r>
            <a:r>
              <a:rPr lang="en-US" sz="1560" dirty="0" smtClean="0"/>
              <a:t>).</a:t>
            </a:r>
          </a:p>
          <a:p>
            <a:pPr>
              <a:buClr>
                <a:srgbClr val="0070C0"/>
              </a:buClr>
            </a:pPr>
            <a:r>
              <a:rPr lang="en-US" sz="1560" b="1" dirty="0"/>
              <a:t>AO3: Experimental skills and investigations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Candidates should be able to: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demonstrate knowledge of how to safely use techniques, apparatus and materials (including following a sequence of instructions where appropriate)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plan experiments and investigations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make and record observations, measurements and estimates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interpret and evaluate experimental observations and data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evaluate methods and suggest possible improvements</a:t>
            </a:r>
            <a:r>
              <a:rPr lang="en-US" sz="1560" dirty="0" smtClean="0"/>
              <a:t>.</a:t>
            </a:r>
            <a:endParaRPr lang="en-US" sz="1560" dirty="0"/>
          </a:p>
        </p:txBody>
      </p:sp>
    </p:spTree>
    <p:extLst>
      <p:ext uri="{BB962C8B-B14F-4D97-AF65-F5344CB8AC3E}">
        <p14:creationId xmlns:p14="http://schemas.microsoft.com/office/powerpoint/2010/main" val="9065394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045&quot;&gt;&lt;object type=&quot;3&quot; unique_id=&quot;10046&quot;&gt;&lt;property id=&quot;20148&quot; value=&quot;5&quot;/&gt;&lt;property id=&quot;20300&quot; value=&quot;Slide 1 - &amp;quot;Welcome&amp;quot;&quot;/&gt;&lt;property id=&quot;20307&quot; value=&quot;256&quot;/&gt;&lt;/object&gt;&lt;object type=&quot;3&quot; unique_id=&quot;10047&quot;&gt;&lt;property id=&quot;20148&quot; value=&quot;5&quot;/&gt;&lt;property id=&quot;20300&quot; value=&quot;Slide 2 - &amp;quot;Assignment Scenario&amp;quot;&quot;/&gt;&lt;property id=&quot;20307&quot; value=&quot;258&quot;/&gt;&lt;/object&gt;&lt;object type=&quot;3&quot; unique_id=&quot;10048&quot;&gt;&lt;property id=&quot;20148&quot; value=&quot;5&quot;/&gt;&lt;property id=&quot;20300&quot; value=&quot;Slide 3 - &amp;quot;Excel Sales Scenario&amp;quot;&quot;/&gt;&lt;property id=&quot;20307&quot; value=&quot;286&quot;/&gt;&lt;/object&gt;&lt;object type=&quot;3&quot; unique_id=&quot;10049&quot;&gt;&lt;property id=&quot;20148&quot; value=&quot;5&quot;/&gt;&lt;property id=&quot;20300&quot; value=&quot;Slide 4 - &amp;quot;Task 1 – Excel Sales Spreadsheet&amp;quot;&quot;/&gt;&lt;property id=&quot;20307&quot; value=&quot;287&quot;/&gt;&lt;/object&gt;&lt;object type=&quot;3&quot; unique_id=&quot;10050&quot;&gt;&lt;property id=&quot;20148&quot; value=&quot;5&quot;/&gt;&lt;property id=&quot;20300&quot; value=&quot;Slide 5 - &amp;quot;Task 2 – Excel Sales Spreadsheet&amp;quot;&quot;/&gt;&lt;property id=&quot;20307&quot; value=&quot;288&quot;/&gt;&lt;/object&gt;&lt;object type=&quot;3&quot; unique_id=&quot;10051&quot;&gt;&lt;property id=&quot;20148&quot; value=&quot;5&quot;/&gt;&lt;property id=&quot;20300&quot; value=&quot;Slide 6 - &amp;quot;Task 3 – Excel Sales Spreadsheet&amp;quot;&quot;/&gt;&lt;property id=&quot;20307&quot; value=&quot;289&quot;/&gt;&lt;/object&gt;&lt;object type=&quot;3&quot; unique_id=&quot;10052&quot;&gt;&lt;property id=&quot;20148&quot; value=&quot;5&quot;/&gt;&lt;property id=&quot;20300&quot; value=&quot;Slide 7 - &amp;quot;Task 4 – Excel Sales Spreadsheet&amp;quot;&quot;/&gt;&lt;property id=&quot;20307&quot; value=&quot;290&quot;/&gt;&lt;/object&gt;&lt;object type=&quot;3&quot; unique_id=&quot;10053&quot;&gt;&lt;property id=&quot;20148&quot; value=&quot;5&quot;/&gt;&lt;property id=&quot;20300&quot; value=&quot;Slide 8 - &amp;quot;Task 5 – Excel Sales Spreadsheet&amp;quot;&quot;/&gt;&lt;property id=&quot;20307&quot; value=&quot;291&quot;/&gt;&lt;/object&gt;&lt;object type=&quot;3&quot; unique_id=&quot;10054&quot;&gt;&lt;property id=&quot;20148&quot; value=&quot;5&quot;/&gt;&lt;property id=&quot;20300&quot; value=&quot;Slide 9 - &amp;quot;Task 6 – Excel Sales Spreadsheet&amp;quot;&quot;/&gt;&lt;property id=&quot;20307&quot; value=&quot;292&quot;/&gt;&lt;/object&gt;&lt;object type=&quot;3&quot; unique_id=&quot;10055&quot;&gt;&lt;property id=&quot;20148&quot; value=&quot;5&quot;/&gt;&lt;property id=&quot;20300&quot; value=&quot;Slide 10 - &amp;quot;Task 7 – Excel Sales Spreadsheet&amp;quot;&quot;/&gt;&lt;property id=&quot;20307&quot; value=&quot;294&quot;/&gt;&lt;/object&gt;&lt;object type=&quot;3&quot; unique_id=&quot;10056&quot;&gt;&lt;property id=&quot;20148&quot; value=&quot;5&quot;/&gt;&lt;property id=&quot;20300&quot; value=&quot;Slide 11 - &amp;quot;Task 8 – Excel Sales Spreadsheet&amp;quot;&quot;/&gt;&lt;property id=&quot;20307&quot; value=&quot;295&quot;/&gt;&lt;/object&gt;&lt;object type=&quot;3&quot; unique_id=&quot;10057&quot;&gt;&lt;property id=&quot;20148&quot; value=&quot;5&quot;/&gt;&lt;property id=&quot;20300&quot; value=&quot;Slide 12 - &amp;quot;Excel Tutorials – Click to View&amp;quot;&quot;/&gt;&lt;property id=&quot;20307&quot; value=&quot;332&quot;/&gt;&lt;/object&gt;&lt;object type=&quot;3&quot; unique_id=&quot;10058&quot;&gt;&lt;property id=&quot;20148&quot; value=&quot;5&quot;/&gt;&lt;property id=&quot;20300&quot; value=&quot;Slide 13 - &amp;quot;Excel Sales – Assessment (St/Ex/Ad)&amp;quot;&quot;/&gt;&lt;property id=&quot;20307&quot; value=&quot;297&quot;/&gt;&lt;/object&gt;&lt;object type=&quot;3&quot; unique_id=&quot;10059&quot;&gt;&lt;property id=&quot;20148&quot; value=&quot;5&quot;/&gt;&lt;property id=&quot;20300&quot; value=&quot;Slide 14 - &amp;quot;Excel Bookings Scenario&amp;quot;&quot;/&gt;&lt;property id=&quot;20307&quot; value=&quot;299&quot;/&gt;&lt;/object&gt;&lt;object type=&quot;3&quot; unique_id=&quot;10060&quot;&gt;&lt;property id=&quot;20148&quot; value=&quot;5&quot;/&gt;&lt;property id=&quot;20300&quot; value=&quot;Slide 15 - &amp;quot;Task 1 – Excel Bookings Spreadsheet&amp;quot;&quot;/&gt;&lt;property id=&quot;20307&quot; value=&quot;300&quot;/&gt;&lt;/object&gt;&lt;object type=&quot;3&quot; unique_id=&quot;10061&quot;&gt;&lt;property id=&quot;20148&quot; value=&quot;5&quot;/&gt;&lt;property id=&quot;20300&quot; value=&quot;Slide 16 - &amp;quot;Task 2 – Excel Bookings Spreadsheet&amp;quot;&quot;/&gt;&lt;property id=&quot;20307&quot; value=&quot;301&quot;/&gt;&lt;/object&gt;&lt;object type=&quot;3&quot; unique_id=&quot;10062&quot;&gt;&lt;property id=&quot;20148&quot; value=&quot;5&quot;/&gt;&lt;property id=&quot;20300&quot; value=&quot;Slide 17 - &amp;quot;Task 3 – Excel Bookings Spreadsheet&amp;quot;&quot;/&gt;&lt;property id=&quot;20307&quot; value=&quot;302&quot;/&gt;&lt;/object&gt;&lt;object type=&quot;3&quot; unique_id=&quot;10063&quot;&gt;&lt;property id=&quot;20148&quot; value=&quot;5&quot;/&gt;&lt;property id=&quot;20300&quot; value=&quot;Slide 18 - &amp;quot;Task 4 – Excel Bookings Spreadsheet&amp;quot;&quot;/&gt;&lt;property id=&quot;20307&quot; value=&quot;309&quot;/&gt;&lt;/object&gt;&lt;object type=&quot;3&quot; unique_id=&quot;10064&quot;&gt;&lt;property id=&quot;20148&quot; value=&quot;5&quot;/&gt;&lt;property id=&quot;20300&quot; value=&quot;Slide 19 - &amp;quot;Task 5 – Excel Bookings Spreadsheet&amp;quot;&quot;/&gt;&lt;property id=&quot;20307&quot; value=&quot;304&quot;/&gt;&lt;/object&gt;&lt;object type=&quot;3&quot; unique_id=&quot;10065&quot;&gt;&lt;property id=&quot;20148&quot; value=&quot;5&quot;/&gt;&lt;property id=&quot;20300&quot; value=&quot;Slide 20 - &amp;quot;Task 6 – Excel Bookings Spreadsheet&amp;quot;&quot;/&gt;&lt;property id=&quot;20307&quot; value=&quot;305&quot;/&gt;&lt;/object&gt;&lt;object type=&quot;3&quot; unique_id=&quot;10066&quot;&gt;&lt;property id=&quot;20148&quot; value=&quot;5&quot;/&gt;&lt;property id=&quot;20300&quot; value=&quot;Slide 21 - &amp;quot;Task 7 – Excel Bookings Spreadsheet&amp;quot;&quot;/&gt;&lt;property id=&quot;20307&quot; value=&quot;306&quot;/&gt;&lt;/object&gt;&lt;object type=&quot;3&quot; unique_id=&quot;10067&quot;&gt;&lt;property id=&quot;20148&quot; value=&quot;5&quot;/&gt;&lt;property id=&quot;20300&quot; value=&quot;Slide 22 - &amp;quot;Task 8 – Excel Bookings Spreadsheet&amp;quot;&quot;/&gt;&lt;property id=&quot;20307&quot; value=&quot;307&quot;/&gt;&lt;/object&gt;&lt;object type=&quot;3&quot; unique_id=&quot;10068&quot;&gt;&lt;property id=&quot;20148&quot; value=&quot;5&quot;/&gt;&lt;property id=&quot;20300&quot; value=&quot;Slide 23 - &amp;quot;Excel Tutorials – Click to View&amp;quot;&quot;/&gt;&lt;property id=&quot;20307&quot; value=&quot;334&quot;/&gt;&lt;/object&gt;&lt;object type=&quot;3&quot; unique_id=&quot;10069&quot;&gt;&lt;property id=&quot;20148&quot; value=&quot;5&quot;/&gt;&lt;property id=&quot;20300&quot; value=&quot;Slide 24 - &amp;quot;Excel Bookings – Assessment (St/Ex/Ad)&amp;quot;&quot;/&gt;&lt;property id=&quot;20307&quot; value=&quot;308&quot;/&gt;&lt;/object&gt;&lt;object type=&quot;3&quot; unique_id=&quot;10070&quot;&gt;&lt;property id=&quot;20148&quot; value=&quot;5&quot;/&gt;&lt;property id=&quot;20300&quot; value=&quot;Slide 25 - &amp;quot;Graphics Scenario&amp;quot;&quot;/&gt;&lt;property id=&quot;20307&quot; value=&quot;310&quot;/&gt;&lt;/object&gt;&lt;object type=&quot;3&quot; unique_id=&quot;10071&quot;&gt;&lt;property id=&quot;20148&quot; value=&quot;5&quot;/&gt;&lt;property id=&quot;20300&quot; value=&quot;Slide 26 - &amp;quot;Task 1 – Bitmap Montage&amp;quot;&quot;/&gt;&lt;property id=&quot;20307&quot; value=&quot;311&quot;/&gt;&lt;/object&gt;&lt;object type=&quot;3&quot; unique_id=&quot;10072&quot;&gt;&lt;property id=&quot;20148&quot; value=&quot;5&quot;/&gt;&lt;property id=&quot;20300&quot; value=&quot;Slide 27 - &amp;quot;Task 2 – Bitmap Montage&amp;quot;&quot;/&gt;&lt;property id=&quot;20307&quot; value=&quot;312&quot;/&gt;&lt;/object&gt;&lt;object type=&quot;3&quot; unique_id=&quot;10073&quot;&gt;&lt;property id=&quot;20148&quot; value=&quot;5&quot;/&gt;&lt;property id=&quot;20300&quot; value=&quot;Slide 28 - &amp;quot;Task 3 – Bitmap Montage&amp;quot;&quot;/&gt;&lt;property id=&quot;20307&quot; value=&quot;313&quot;/&gt;&lt;/object&gt;&lt;object type=&quot;3&quot; unique_id=&quot;10074&quot;&gt;&lt;property id=&quot;20148&quot; value=&quot;5&quot;/&gt;&lt;property id=&quot;20300&quot; value=&quot;Slide 29 - &amp;quot;Task 4 – Bitmap Montage&amp;quot;&quot;/&gt;&lt;property id=&quot;20307&quot; value=&quot;314&quot;/&gt;&lt;/object&gt;&lt;object type=&quot;3&quot; unique_id=&quot;10075&quot;&gt;&lt;property id=&quot;20148&quot; value=&quot;5&quot;/&gt;&lt;property id=&quot;20300&quot; value=&quot;Slide 30 - &amp;quot;Task 5 – Vector Map&amp;quot;&quot;/&gt;&lt;property id=&quot;20307&quot; value=&quot;315&quot;/&gt;&lt;/object&gt;&lt;object type=&quot;3&quot; unique_id=&quot;10076&quot;&gt;&lt;property id=&quot;20148&quot; value=&quot;5&quot;/&gt;&lt;property id=&quot;20300&quot; value=&quot;Slide 31 - &amp;quot;Task 6 – Vector Map&amp;quot;&quot;/&gt;&lt;property id=&quot;20307&quot; value=&quot;316&quot;/&gt;&lt;/object&gt;&lt;object type=&quot;3&quot; unique_id=&quot;10077&quot;&gt;&lt;property id=&quot;20148&quot; value=&quot;5&quot;/&gt;&lt;property id=&quot;20300&quot; value=&quot;Slide 32 - &amp;quot;Task 7 – Vector Map&amp;quot;&quot;/&gt;&lt;property id=&quot;20307&quot; value=&quot;317&quot;/&gt;&lt;/object&gt;&lt;object type=&quot;3&quot; unique_id=&quot;10078&quot;&gt;&lt;property id=&quot;20148&quot; value=&quot;5&quot;/&gt;&lt;property id=&quot;20300&quot; value=&quot;Slide 33 - &amp;quot;Task 8 – Graphics&amp;quot;&quot;/&gt;&lt;property id=&quot;20307&quot; value=&quot;318&quot;/&gt;&lt;/object&gt;&lt;object type=&quot;3&quot; unique_id=&quot;10079&quot;&gt;&lt;property id=&quot;20148&quot; value=&quot;5&quot;/&gt;&lt;property id=&quot;20300&quot; value=&quot;Slide 34 - &amp;quot;Task 9 – Graphics&amp;quot;&quot;/&gt;&lt;property id=&quot;20307&quot; value=&quot;321&quot;/&gt;&lt;/object&gt;&lt;object type=&quot;3&quot; unique_id=&quot;10080&quot;&gt;&lt;property id=&quot;20148&quot; value=&quot;5&quot;/&gt;&lt;property id=&quot;20300&quot; value=&quot;Slide 35 - &amp;quot;Graphics – Assessment (St/Ex/Ad)&amp;quot;&quot;/&gt;&lt;property id=&quot;20307&quot; value=&quot;319&quot;/&gt;&lt;/object&gt;&lt;object type=&quot;3&quot; unique_id=&quot;10081&quot;&gt;&lt;property id=&quot;20148&quot; value=&quot;5&quot;/&gt;&lt;property id=&quot;20300&quot; value=&quot;Slide 36 - &amp;quot;E-Safety Scenario&amp;quot;&quot;/&gt;&lt;property id=&quot;20307&quot; value=&quot;322&quot;/&gt;&lt;/object&gt;&lt;object type=&quot;3&quot; unique_id=&quot;10082&quot;&gt;&lt;property id=&quot;20148&quot; value=&quot;5&quot;/&gt;&lt;property id=&quot;20300&quot; value=&quot;Slide 37 - &amp;quot;Task 1 – E-Safety&amp;quot;&quot;/&gt;&lt;property id=&quot;20307&quot; value=&quot;323&quot;/&gt;&lt;/object&gt;&lt;object type=&quot;3&quot; unique_id=&quot;10083&quot;&gt;&lt;property id=&quot;20148&quot; value=&quot;5&quot;/&gt;&lt;property id=&quot;20300&quot; value=&quot;Slide 38 - &amp;quot;Task 2 – E-Safety&amp;quot;&quot;/&gt;&lt;property id=&quot;20307&quot; value=&quot;324&quot;/&gt;&lt;/object&gt;&lt;object type=&quot;3&quot; unique_id=&quot;10084&quot;&gt;&lt;property id=&quot;20148&quot; value=&quot;5&quot;/&gt;&lt;property id=&quot;20300&quot; value=&quot;Slide 39 - &amp;quot;Task 3 – E-Safety&amp;quot;&quot;/&gt;&lt;property id=&quot;20307&quot; value=&quot;325&quot;/&gt;&lt;/object&gt;&lt;object type=&quot;3&quot; unique_id=&quot;10085&quot;&gt;&lt;property id=&quot;20148&quot; value=&quot;5&quot;/&gt;&lt;property id=&quot;20300&quot; value=&quot;Slide 40 - &amp;quot;Task 4 – E-Safety&amp;quot;&quot;/&gt;&lt;property id=&quot;20307&quot; value=&quot;326&quot;/&gt;&lt;/object&gt;&lt;object type=&quot;3&quot; unique_id=&quot;10086&quot;&gt;&lt;property id=&quot;20148&quot; value=&quot;5&quot;/&gt;&lt;property id=&quot;20300&quot; value=&quot;Slide 41 - &amp;quot;Task 5 – E-Safety&amp;quot;&quot;/&gt;&lt;property id=&quot;20307&quot; value=&quot;327&quot;/&gt;&lt;/object&gt;&lt;object type=&quot;3&quot; unique_id=&quot;10087&quot;&gt;&lt;property id=&quot;20148&quot; value=&quot;5&quot;/&gt;&lt;property id=&quot;20300&quot; value=&quot;Slide 42 - &amp;quot;Task 6 – E-Safety&amp;quot;&quot;/&gt;&lt;property id=&quot;20307&quot; value=&quot;328&quot;/&gt;&lt;/object&gt;&lt;object type=&quot;3&quot; unique_id=&quot;10088&quot;&gt;&lt;property id=&quot;20148&quot; value=&quot;5&quot;/&gt;&lt;property id=&quot;20300&quot; value=&quot;Slide 43 - &amp;quot;Task 7 – E-Safety&amp;quot;&quot;/&gt;&lt;property id=&quot;20307&quot; value=&quot;329&quot;/&gt;&lt;/object&gt;&lt;object type=&quot;3&quot; unique_id=&quot;10089&quot;&gt;&lt;property id=&quot;20148&quot; value=&quot;5&quot;/&gt;&lt;property id=&quot;20300&quot; value=&quot;Slide 44 - &amp;quot;E-Safety – Assessment (St/Ex/Ad)&amp;quot;&quot;/&gt;&lt;property id=&quot;20307&quot; value=&quot;331&quot;/&gt;&lt;/object&gt;&lt;/object&gt;&lt;object type=&quot;8&quot; unique_id=&quot;10135&quot;&gt;&lt;/object&gt;&lt;/object&gt;&lt;/database&gt;"/>
  <p:tag name="SECTOMILLISECCONVERTED" val="1"/>
  <p:tag name="ISPRING_RESOURCE_PATHS_HASH_2" val="08f788787bcb7a4d543d064184e3ed8f8a1ad1a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nderoth">
  <a:themeElements>
    <a:clrScheme name="Chemistry">
      <a:dk1>
        <a:sysClr val="windowText" lastClr="000000"/>
      </a:dk1>
      <a:lt1>
        <a:sysClr val="window" lastClr="FFFFFF"/>
      </a:lt1>
      <a:dk2>
        <a:srgbClr val="00B050"/>
      </a:dk2>
      <a:lt2>
        <a:srgbClr val="EEECE1"/>
      </a:lt2>
      <a:accent1>
        <a:srgbClr val="92D050"/>
      </a:accent1>
      <a:accent2>
        <a:srgbClr val="C0504D"/>
      </a:accent2>
      <a:accent3>
        <a:srgbClr val="9BBB59"/>
      </a:accent3>
      <a:accent4>
        <a:srgbClr val="8064A2"/>
      </a:accent4>
      <a:accent5>
        <a:srgbClr val="92D050"/>
      </a:accent5>
      <a:accent6>
        <a:srgbClr val="F79646"/>
      </a:accent6>
      <a:hlink>
        <a:srgbClr val="0D0476"/>
      </a:hlink>
      <a:folHlink>
        <a:srgbClr val="FF0000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303C8A099435F469B82EC500073A18D" ma:contentTypeVersion="0" ma:contentTypeDescription="Create a new document." ma:contentTypeScope="" ma:versionID="db11316f7499926a5aef36baba7827a0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E16A05FF-1C8D-47AA-A52A-FF79015719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E5A8F797-114D-47DC-A43E-E9D7D887189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6DD945F-B7B0-4691-A0D0-E2EAD6DA23B3}">
  <ds:schemaRefs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dcmitype/"/>
    <ds:schemaRef ds:uri="http://purl.org/dc/elements/1.1/"/>
    <ds:schemaRef ds:uri="http://schemas.openxmlformats.org/package/2006/metadata/core-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43762</TotalTime>
  <Words>6698</Words>
  <Application>Microsoft Office PowerPoint</Application>
  <PresentationFormat>On-screen Show (4:3)</PresentationFormat>
  <Paragraphs>957</Paragraphs>
  <Slides>66</Slides>
  <Notes>66</Notes>
  <HiddenSlides>0</HiddenSlides>
  <MMClips>1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81" baseType="lpstr">
      <vt:lpstr>Arial</vt:lpstr>
      <vt:lpstr>Calibri</vt:lpstr>
      <vt:lpstr>Courier New</vt:lpstr>
      <vt:lpstr>FrutigerLTStd-BoldCn</vt:lpstr>
      <vt:lpstr>FrutigerLTStd-Light</vt:lpstr>
      <vt:lpstr>FrutigerLTStd-LightItalic</vt:lpstr>
      <vt:lpstr>Lucida Sans Unicode</vt:lpstr>
      <vt:lpstr>MathematicalPi-One</vt:lpstr>
      <vt:lpstr>NewAsterLTStd</vt:lpstr>
      <vt:lpstr>Verdana</vt:lpstr>
      <vt:lpstr>Wingdings</vt:lpstr>
      <vt:lpstr>Wingdings 2</vt:lpstr>
      <vt:lpstr>Wingdings 3</vt:lpstr>
      <vt:lpstr>Wingdings3</vt:lpstr>
      <vt:lpstr>Enderoth</vt:lpstr>
      <vt:lpstr>PowerPoint Presentation</vt:lpstr>
      <vt:lpstr>1 – Assessment Objectives</vt:lpstr>
      <vt:lpstr>1 – Assessment Structure</vt:lpstr>
      <vt:lpstr>1 – Assessment Structure</vt:lpstr>
      <vt:lpstr>1 – Grade Descriptors – Grade A</vt:lpstr>
      <vt:lpstr>1 – Grade Descriptors – Grade C</vt:lpstr>
      <vt:lpstr>1 – Grade Descriptors – Grade F</vt:lpstr>
      <vt:lpstr>Assessment Objectives</vt:lpstr>
      <vt:lpstr>Assessment Objectives</vt:lpstr>
      <vt:lpstr>Assessment Objectives</vt:lpstr>
      <vt:lpstr>2.1 – Mixtures and Solutions</vt:lpstr>
      <vt:lpstr>2.1 – Mixtures and Solutions</vt:lpstr>
      <vt:lpstr>2.1 – Mixtures and Solutions</vt:lpstr>
      <vt:lpstr>2.1 – Mixtures and Solutions</vt:lpstr>
      <vt:lpstr>2.1 – Mixtures and Solutions</vt:lpstr>
      <vt:lpstr>2.1 – Mixtures and Solutions</vt:lpstr>
      <vt:lpstr>2.1 – Mixtures and Solutions</vt:lpstr>
      <vt:lpstr>2.2 – Pure Substances and Impurities</vt:lpstr>
      <vt:lpstr>2.2 – Pure Substances and Impurities</vt:lpstr>
      <vt:lpstr>2.2 – Pure Substances and Impurities</vt:lpstr>
      <vt:lpstr>2.2 – Pure Substances and Impurities</vt:lpstr>
      <vt:lpstr>2.2 – Pure Substances and Impurities</vt:lpstr>
      <vt:lpstr>2.3 – Separation method (part 1)</vt:lpstr>
      <vt:lpstr>2.3 – Separation method (part 1)</vt:lpstr>
      <vt:lpstr>2.3 – Separation method (part 1)</vt:lpstr>
      <vt:lpstr>2.3 – Separation method (part 1)</vt:lpstr>
      <vt:lpstr>2.3 – Separation method (part 1)</vt:lpstr>
      <vt:lpstr>2.3 – Separation method (part 1)</vt:lpstr>
      <vt:lpstr>2.3 – Separation method (part 1)</vt:lpstr>
      <vt:lpstr>2.4 – Separation method (part 2)</vt:lpstr>
      <vt:lpstr>2.4 – Separation method (part 2)</vt:lpstr>
      <vt:lpstr>2.4 – Separation method (part 2)</vt:lpstr>
      <vt:lpstr>2.4 – Separation method (part 2)</vt:lpstr>
      <vt:lpstr>2.4 – Separation method (part 2)</vt:lpstr>
      <vt:lpstr>2.4 – Separation method (part 2)</vt:lpstr>
      <vt:lpstr>2.5 – More about Paper Chromatography</vt:lpstr>
      <vt:lpstr>2.5 – More about Paper Chromatography</vt:lpstr>
      <vt:lpstr>2.5 – More about Paper Chromatography</vt:lpstr>
      <vt:lpstr>2.5 – More about Paper Chromatography</vt:lpstr>
      <vt:lpstr>2.5 – More about Paper Chromatography</vt:lpstr>
      <vt:lpstr>2.5 – More about Paper Chromatography</vt:lpstr>
      <vt:lpstr>2.5 – More about Paper Chromatography</vt:lpstr>
      <vt:lpstr>2.5 – More about Paper Chromatography</vt:lpstr>
      <vt:lpstr>2.5 – More about Paper Chromatography</vt:lpstr>
      <vt:lpstr>2.5 – More about Paper Chromatography</vt:lpstr>
      <vt:lpstr>2.5 – More about Paper Chromatography</vt:lpstr>
      <vt:lpstr>Unit 02 – Revision Checklist</vt:lpstr>
      <vt:lpstr>Unit 02 - Questions</vt:lpstr>
      <vt:lpstr>Unit 02 - Questions</vt:lpstr>
      <vt:lpstr>Unit 02 - Questions</vt:lpstr>
      <vt:lpstr>Unit 02 - Questions</vt:lpstr>
      <vt:lpstr>Unit 02 - Questions</vt:lpstr>
      <vt:lpstr>2.1 – Workbook Questions</vt:lpstr>
      <vt:lpstr>2.1 – Workbook Questions</vt:lpstr>
      <vt:lpstr>2.1 – Workbook Questions</vt:lpstr>
      <vt:lpstr>2.2 – Workbook Questions</vt:lpstr>
      <vt:lpstr>2.2 – Workbook Questions</vt:lpstr>
      <vt:lpstr>2.2 – Workbook Questions</vt:lpstr>
      <vt:lpstr>2.2 – Workbook Questions</vt:lpstr>
      <vt:lpstr>2.3 – Workbook Questions</vt:lpstr>
      <vt:lpstr>2.3 – Workbook Questions</vt:lpstr>
      <vt:lpstr>2.4 – Workbook Questions</vt:lpstr>
      <vt:lpstr>2.4 – Workbook Questions</vt:lpstr>
      <vt:lpstr>2.4 – Workbook Questions</vt:lpstr>
      <vt:lpstr>2.5 – Workbook Questions</vt:lpstr>
      <vt:lpstr>2.5 – Workbook Questions</vt:lpstr>
    </vt:vector>
  </TitlesOfParts>
  <Manager>Enderoth</Manager>
  <Company>Brooke Weston CTC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02 - Separating Substances</dc:title>
  <dc:subject>Travel and Tourism</dc:subject>
  <dc:creator>Enderoth</dc:creator>
  <cp:lastModifiedBy>Stephen Rafferty</cp:lastModifiedBy>
  <cp:revision>1563</cp:revision>
  <cp:lastPrinted>2014-01-22T18:25:48Z</cp:lastPrinted>
  <dcterms:created xsi:type="dcterms:W3CDTF">2008-03-12T11:01:44Z</dcterms:created>
  <dcterms:modified xsi:type="dcterms:W3CDTF">2018-01-01T12:15:53Z</dcterms:modified>
  <cp:category>Unit 01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0x0101006303C8A099435F469B82EC500073A18D</vt:lpwstr>
  </property>
  <property fmtid="{D5CDD505-2E9C-101B-9397-08002B2CF9AE}" pid="3" name="Unit">
    <vt:lpwstr>U1</vt:lpwstr>
  </property>
</Properties>
</file>